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76" r:id="rId3"/>
    <p:sldId id="281" r:id="rId4"/>
    <p:sldId id="282" r:id="rId5"/>
    <p:sldId id="284" r:id="rId6"/>
    <p:sldId id="285" r:id="rId7"/>
    <p:sldId id="277" r:id="rId8"/>
    <p:sldId id="278" r:id="rId9"/>
    <p:sldId id="279" r:id="rId10"/>
    <p:sldId id="286" r:id="rId11"/>
    <p:sldId id="280" r:id="rId12"/>
    <p:sldId id="287" r:id="rId13"/>
    <p:sldId id="288" r:id="rId14"/>
    <p:sldId id="289" r:id="rId15"/>
    <p:sldId id="259" r:id="rId16"/>
    <p:sldId id="266" r:id="rId17"/>
    <p:sldId id="256" r:id="rId18"/>
    <p:sldId id="290" r:id="rId19"/>
    <p:sldId id="291" r:id="rId20"/>
    <p:sldId id="270" r:id="rId21"/>
    <p:sldId id="269" r:id="rId22"/>
    <p:sldId id="271" r:id="rId23"/>
    <p:sldId id="272" r:id="rId24"/>
    <p:sldId id="273" r:id="rId25"/>
    <p:sldId id="274" r:id="rId26"/>
    <p:sldId id="292" r:id="rId27"/>
    <p:sldId id="275" r:id="rId2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CC"/>
    <a:srgbClr val="2ADA26"/>
    <a:srgbClr val="008000"/>
    <a:srgbClr val="33CC33"/>
    <a:srgbClr val="66FFCC"/>
    <a:srgbClr val="00FFCC"/>
    <a:srgbClr val="66FF99"/>
    <a:srgbClr val="A5A5A5"/>
    <a:srgbClr val="00CC99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Средний стиль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Темный стиль 1 — акцент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Темный стиль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44" autoAdjust="0"/>
    <p:restoredTop sz="94660"/>
  </p:normalViewPr>
  <p:slideViewPr>
    <p:cSldViewPr snapToGrid="0">
      <p:cViewPr>
        <p:scale>
          <a:sx n="63" d="100"/>
          <a:sy n="63" d="100"/>
        </p:scale>
        <p:origin x="7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" panose="02040604050505020304" pitchFamily="18" charset="0"/>
                <a:ea typeface="+mn-ea"/>
                <a:cs typeface="+mn-cs"/>
              </a:defRPr>
            </a:pPr>
            <a:r>
              <a:rPr lang="ru-RU" sz="2800" dirty="0">
                <a:solidFill>
                  <a:schemeClr val="tx1"/>
                </a:solidFill>
              </a:rPr>
              <a:t>Где вы чаще всего приобретаете книги?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entury" panose="02040604050505020304" pitchFamily="18" charset="0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Где чаще всего берутся книги?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8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AAC-4E98-BDF8-576E34365F4D}"/>
              </c:ext>
            </c:extLst>
          </c:dPt>
          <c:dPt>
            <c:idx val="1"/>
            <c:bubble3D val="0"/>
            <c:spPr>
              <a:solidFill>
                <a:srgbClr val="33CC3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AAC-4E98-BDF8-576E34365F4D}"/>
              </c:ext>
            </c:extLst>
          </c:dPt>
          <c:dPt>
            <c:idx val="2"/>
            <c:bubble3D val="0"/>
            <c:spPr>
              <a:solidFill>
                <a:srgbClr val="66FF6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EAAC-4E98-BDF8-576E34365F4D}"/>
              </c:ext>
            </c:extLst>
          </c:dPt>
          <c:dPt>
            <c:idx val="3"/>
            <c:bubble3D val="0"/>
            <c:spPr>
              <a:solidFill>
                <a:srgbClr val="CCFFCC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AAC-4E98-BDF8-576E34365F4D}"/>
              </c:ext>
            </c:extLst>
          </c:dPt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Century" panose="02040604050505020304" pitchFamily="18" charset="0"/>
                    <a:ea typeface="+mn-ea"/>
                    <a:cs typeface="+mn-cs"/>
                  </a:defRPr>
                </a:pPr>
                <a:endParaRPr lang="LID4096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Лист1!$A$2:$A$5</c:f>
              <c:strCache>
                <c:ptCount val="4"/>
                <c:pt idx="0">
                  <c:v>В магазинах</c:v>
                </c:pt>
                <c:pt idx="1">
                  <c:v>В библиотеках</c:v>
                </c:pt>
                <c:pt idx="2">
                  <c:v>У друзей</c:v>
                </c:pt>
                <c:pt idx="3">
                  <c:v>Не читаю</c:v>
                </c:pt>
              </c:strCache>
            </c:strRef>
          </c:cat>
          <c:val>
            <c:numRef>
              <c:f>Лист1!$B$2:$B$5</c:f>
              <c:numCache>
                <c:formatCode>0%</c:formatCode>
                <c:ptCount val="4"/>
                <c:pt idx="0">
                  <c:v>0.62</c:v>
                </c:pt>
                <c:pt idx="1">
                  <c:v>0.15</c:v>
                </c:pt>
                <c:pt idx="2">
                  <c:v>7.0000000000000007E-2</c:v>
                </c:pt>
                <c:pt idx="3">
                  <c:v>0.16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AC-4E98-BDF8-576E34365F4D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entury" panose="02040604050505020304" pitchFamily="18" charset="0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latin typeface="Century" panose="02040604050505020304" pitchFamily="18" charset="0"/>
        </a:defRPr>
      </a:pPr>
      <a:endParaRPr lang="LID4096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>
                <a:solidFill>
                  <a:schemeClr val="tx1"/>
                </a:solidFill>
                <a:latin typeface="Century" panose="02040604050505020304" pitchFamily="18" charset="0"/>
              </a:rPr>
              <a:t>Самые распространенные форматы приобретения</a:t>
            </a:r>
            <a:r>
              <a:rPr lang="en-US" sz="2400" dirty="0">
                <a:solidFill>
                  <a:schemeClr val="tx1"/>
                </a:solidFill>
                <a:latin typeface="Century" panose="02040604050505020304" pitchFamily="18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Century" panose="02040604050505020304" pitchFamily="18" charset="0"/>
              </a:rPr>
              <a:t>книг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Самые распространенные форматы приобритения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CC9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BC1-4672-97F5-D98592A2F533}"/>
              </c:ext>
            </c:extLst>
          </c:dPt>
          <c:dPt>
            <c:idx val="1"/>
            <c:bubble3D val="0"/>
            <c:spPr>
              <a:solidFill>
                <a:srgbClr val="66FF9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BC1-4672-97F5-D98592A2F533}"/>
              </c:ext>
            </c:extLst>
          </c:dPt>
          <c:dPt>
            <c:idx val="2"/>
            <c:bubble3D val="0"/>
            <c:spPr>
              <a:solidFill>
                <a:srgbClr val="33CC3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BC1-4672-97F5-D98592A2F533}"/>
              </c:ext>
            </c:extLst>
          </c:dPt>
          <c:dPt>
            <c:idx val="3"/>
            <c:bubble3D val="0"/>
            <c:spPr>
              <a:solidFill>
                <a:srgbClr val="CCFFCC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BC1-4672-97F5-D98592A2F533}"/>
              </c:ext>
            </c:extLst>
          </c:dPt>
          <c:dPt>
            <c:idx val="4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ABC1-4672-97F5-D98592A2F533}"/>
              </c:ext>
            </c:extLst>
          </c:dPt>
          <c:dPt>
            <c:idx val="5"/>
            <c:bubble3D val="0"/>
            <c:spPr>
              <a:solidFill>
                <a:srgbClr val="00FFCC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ABC1-4672-97F5-D98592A2F533}"/>
              </c:ext>
            </c:extLst>
          </c:dPt>
          <c:dPt>
            <c:idx val="6"/>
            <c:bubble3D val="0"/>
            <c:spPr>
              <a:solidFill>
                <a:schemeClr val="tx1">
                  <a:lumMod val="75000"/>
                  <a:lumOff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ABC1-4672-97F5-D98592A2F533}"/>
              </c:ext>
            </c:extLst>
          </c:dPt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Лист1!$A$2:$A$8</c:f>
              <c:strCache>
                <c:ptCount val="7"/>
                <c:pt idx="0">
                  <c:v>Печатные книги оффлайн</c:v>
                </c:pt>
                <c:pt idx="1">
                  <c:v>Печатные книги онлайн</c:v>
                </c:pt>
                <c:pt idx="2">
                  <c:v>Электронные книги онлайн через интернет-магазины</c:v>
                </c:pt>
                <c:pt idx="3">
                  <c:v>Мобильные приложения</c:v>
                </c:pt>
                <c:pt idx="4">
                  <c:v>Аудиокниги онлайн</c:v>
                </c:pt>
                <c:pt idx="5">
                  <c:v>Электронные книги в свободном доступе</c:v>
                </c:pt>
                <c:pt idx="6">
                  <c:v>Другое</c:v>
                </c:pt>
              </c:strCache>
            </c:strRef>
          </c:cat>
          <c:val>
            <c:numRef>
              <c:f>Лист1!$B$2:$B$8</c:f>
              <c:numCache>
                <c:formatCode>0%</c:formatCode>
                <c:ptCount val="7"/>
                <c:pt idx="0">
                  <c:v>0.73</c:v>
                </c:pt>
                <c:pt idx="1">
                  <c:v>0.72</c:v>
                </c:pt>
                <c:pt idx="2">
                  <c:v>7.0000000000000007E-2</c:v>
                </c:pt>
                <c:pt idx="3">
                  <c:v>0.04</c:v>
                </c:pt>
                <c:pt idx="4">
                  <c:v>0.01</c:v>
                </c:pt>
                <c:pt idx="5">
                  <c:v>0.28999999999999998</c:v>
                </c:pt>
                <c:pt idx="6">
                  <c:v>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ABC1-4672-97F5-D98592A2F5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Century" panose="02040604050505020304" pitchFamily="18" charset="0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>
                <a:solidFill>
                  <a:schemeClr val="tx1"/>
                </a:solidFill>
                <a:latin typeface="Century" panose="02040604050505020304" pitchFamily="18" charset="0"/>
              </a:rPr>
              <a:t>Самые распространенные форматы приобретения</a:t>
            </a:r>
            <a:r>
              <a:rPr lang="en-US" sz="2400" dirty="0">
                <a:solidFill>
                  <a:schemeClr val="tx1"/>
                </a:solidFill>
                <a:latin typeface="Century" panose="02040604050505020304" pitchFamily="18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Century" panose="02040604050505020304" pitchFamily="18" charset="0"/>
              </a:rPr>
              <a:t>книг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Century" panose="02040604050505020304" pitchFamily="18" charset="0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" panose="02040604050505020304" pitchFamily="18" charset="0"/>
                <a:ea typeface="+mn-ea"/>
                <a:cs typeface="+mn-cs"/>
              </a:defRPr>
            </a:pPr>
            <a:r>
              <a:rPr lang="ru-RU" dirty="0">
                <a:solidFill>
                  <a:schemeClr val="tx1"/>
                </a:solidFill>
              </a:rPr>
              <a:t>Волнует ли вас или ваших близких проблема загромождения полок книгами?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entury" panose="02040604050505020304" pitchFamily="18" charset="0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Волнует ли вас или ваших близких проблема загромождения полок книгами?</c:v>
                </c:pt>
              </c:strCache>
            </c:strRef>
          </c:tx>
          <c:dPt>
            <c:idx val="0"/>
            <c:bubble3D val="0"/>
            <c:spPr>
              <a:solidFill>
                <a:srgbClr val="008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DD7-4EE1-BDD5-4238A1A13DB0}"/>
              </c:ext>
            </c:extLst>
          </c:dPt>
          <c:dPt>
            <c:idx val="1"/>
            <c:bubble3D val="0"/>
            <c:spPr>
              <a:solidFill>
                <a:srgbClr val="2ADA2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DD7-4EE1-BDD5-4238A1A13DB0}"/>
              </c:ext>
            </c:extLst>
          </c:dPt>
          <c:dPt>
            <c:idx val="2"/>
            <c:bubble3D val="0"/>
            <c:spPr>
              <a:solidFill>
                <a:srgbClr val="CCFFCC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1DD7-4EE1-BDD5-4238A1A13DB0}"/>
              </c:ext>
            </c:extLst>
          </c:dPt>
          <c:dLbls>
            <c:dLbl>
              <c:idx val="1"/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Century" panose="02040604050505020304" pitchFamily="18" charset="0"/>
                      <a:ea typeface="+mn-ea"/>
                      <a:cs typeface="+mn-cs"/>
                    </a:defRPr>
                  </a:pPr>
                  <a:endParaRPr lang="LID4096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42480"/>
                        <a:gd name="adj2" fmla="val -79886"/>
                      </a:avLst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2-1DD7-4EE1-BDD5-4238A1A13DB0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Century" panose="02040604050505020304" pitchFamily="18" charset="0"/>
                    <a:ea typeface="+mn-ea"/>
                    <a:cs typeface="+mn-cs"/>
                  </a:defRPr>
                </a:pPr>
                <a:endParaRPr lang="LID4096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Лист1!$A$2:$A$4</c:f>
              <c:strCache>
                <c:ptCount val="3"/>
                <c:pt idx="0">
                  <c:v>Да, хочу разгрузить полки</c:v>
                </c:pt>
                <c:pt idx="1">
                  <c:v>Да, но не хочу избавляться от книг </c:v>
                </c:pt>
                <c:pt idx="2">
                  <c:v>Нет</c:v>
                </c:pt>
              </c:strCache>
            </c:strRef>
          </c:cat>
          <c:val>
            <c:numRef>
              <c:f>Лист1!$B$2:$B$4</c:f>
              <c:numCache>
                <c:formatCode>0%</c:formatCode>
                <c:ptCount val="3"/>
                <c:pt idx="0">
                  <c:v>0.41</c:v>
                </c:pt>
                <c:pt idx="1">
                  <c:v>0.38</c:v>
                </c:pt>
                <c:pt idx="2">
                  <c:v>0.21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D7-4EE1-BDD5-4238A1A13D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entury" panose="02040604050505020304" pitchFamily="18" charset="0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>
          <a:latin typeface="Century" panose="02040604050505020304" pitchFamily="18" charset="0"/>
        </a:defRPr>
      </a:pPr>
      <a:endParaRPr lang="LID4096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>
                <a:solidFill>
                  <a:schemeClr val="tx1"/>
                </a:solidFill>
                <a:latin typeface="Century" panose="02040604050505020304" pitchFamily="18" charset="0"/>
              </a:rPr>
              <a:t>Самые распространенные форматы приобретения</a:t>
            </a:r>
            <a:r>
              <a:rPr lang="en-US" sz="2400" dirty="0">
                <a:solidFill>
                  <a:schemeClr val="tx1"/>
                </a:solidFill>
                <a:latin typeface="Century" panose="02040604050505020304" pitchFamily="18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Century" panose="02040604050505020304" pitchFamily="18" charset="0"/>
              </a:rPr>
              <a:t>книг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Century" panose="02040604050505020304" pitchFamily="18" charset="0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" panose="02040604050505020304" pitchFamily="18" charset="0"/>
                <a:ea typeface="+mn-ea"/>
                <a:cs typeface="+mn-cs"/>
              </a:defRPr>
            </a:pPr>
            <a:r>
              <a:rPr lang="ru-RU" sz="2000" dirty="0">
                <a:solidFill>
                  <a:schemeClr val="tx1"/>
                </a:solidFill>
              </a:rPr>
              <a:t>Стали</a:t>
            </a:r>
            <a:r>
              <a:rPr lang="ru-RU" sz="2000" baseline="0" dirty="0">
                <a:solidFill>
                  <a:schemeClr val="tx1"/>
                </a:solidFill>
              </a:rPr>
              <a:t> ли бы вы покупать поддержанные книги в хорошем состоянии?</a:t>
            </a:r>
            <a:endParaRPr lang="ru-RU" sz="200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entury" panose="02040604050505020304" pitchFamily="18" charset="0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Покупали ли бы вы поддержанные книги в хорошем состоянии?</c:v>
                </c:pt>
              </c:strCache>
            </c:strRef>
          </c:tx>
          <c:dPt>
            <c:idx val="0"/>
            <c:bubble3D val="0"/>
            <c:spPr>
              <a:solidFill>
                <a:srgbClr val="008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DD7-4EE1-BDD5-4238A1A13DB0}"/>
              </c:ext>
            </c:extLst>
          </c:dPt>
          <c:dPt>
            <c:idx val="1"/>
            <c:bubble3D val="0"/>
            <c:spPr>
              <a:solidFill>
                <a:srgbClr val="2ADA2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DD7-4EE1-BDD5-4238A1A13DB0}"/>
              </c:ext>
            </c:extLst>
          </c:dPt>
          <c:dPt>
            <c:idx val="2"/>
            <c:bubble3D val="0"/>
            <c:spPr>
              <a:solidFill>
                <a:srgbClr val="CCFFCC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1DD7-4EE1-BDD5-4238A1A13DB0}"/>
              </c:ext>
            </c:extLst>
          </c:dPt>
          <c:dLbls>
            <c:dLbl>
              <c:idx val="1"/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Century" panose="02040604050505020304" pitchFamily="18" charset="0"/>
                      <a:ea typeface="+mn-ea"/>
                      <a:cs typeface="+mn-cs"/>
                    </a:defRPr>
                  </a:pPr>
                  <a:endParaRPr lang="LID4096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42480"/>
                        <a:gd name="adj2" fmla="val -79886"/>
                      </a:avLst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2-1DD7-4EE1-BDD5-4238A1A13DB0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Century" panose="02040604050505020304" pitchFamily="18" charset="0"/>
                    <a:ea typeface="+mn-ea"/>
                    <a:cs typeface="+mn-cs"/>
                  </a:defRPr>
                </a:pPr>
                <a:endParaRPr lang="LID4096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Лист1!$A$2:$A$4</c:f>
              <c:strCache>
                <c:ptCount val="2"/>
                <c:pt idx="0">
                  <c:v>Да</c:v>
                </c:pt>
                <c:pt idx="1">
                  <c:v>Нет</c:v>
                </c:pt>
              </c:strCache>
            </c:strRef>
          </c:cat>
          <c:val>
            <c:numRef>
              <c:f>Лист1!$B$2:$B$4</c:f>
              <c:numCache>
                <c:formatCode>0%</c:formatCode>
                <c:ptCount val="3"/>
                <c:pt idx="0">
                  <c:v>0.59</c:v>
                </c:pt>
                <c:pt idx="1">
                  <c:v>0.41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D7-4EE1-BDD5-4238A1A13D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entury" panose="02040604050505020304" pitchFamily="18" charset="0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>
          <a:latin typeface="Century" panose="02040604050505020304" pitchFamily="18" charset="0"/>
        </a:defRPr>
      </a:pPr>
      <a:endParaRPr lang="LID4096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87710-1025-4731-9869-BB2D5DD0E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059545D-6C97-4E75-985B-318B0BB99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DAF481-8DC0-4EB1-8D25-BE83D50B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61E53C-D591-4DF7-98CA-AA7400F14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F8DCE6-8F43-4F0E-9D4A-7D10DAB6D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90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47A148-07A2-46F7-936E-F9E976122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0522902-2664-41B4-9B5E-814BF17FB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8A78DC-8403-4EDF-9885-8228E20EF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CC6E87-EE74-41D9-9E8F-7138BE221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C61C15-0BD6-4AD9-8747-68AD3984F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99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24D9623-AC95-4667-BB3A-0ACCE20F29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7D54141-14A6-425C-843A-291A391CE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CEAA8D-F37F-48FC-B252-D508BB420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73323F-52E8-486A-8BE3-9C427BF5D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768D152-D22B-4C05-A824-E1EBC14C0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9871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FF10F5-2F13-4267-8650-2B372C2EE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E73D08-F236-44CF-B9FE-73B5DB6F9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49AA93-2861-40E2-BF8D-ACAC94CEF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5C9532-A7DC-4D15-864B-3E8E04843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2D4D3E-442E-4096-A08A-8A980E97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6232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C69E87-A00A-4E8B-B026-AB0EA8148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EB948A8-6228-438E-87E1-6EE997919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72CD1B-4386-4BAD-94E0-A77A0A748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D08A28-E891-4D35-ADCD-139F3C493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FFEDCE-5C45-4409-87BD-C0F3B14C9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940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87931-3F64-42FE-AE93-E9A006B6A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A196C8-C6F2-43BF-8B9D-31B0802667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27D56E8-36CA-418A-B8D7-42A23D0F1C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2BC0C9-E3EC-4E23-9DAA-EE4E3810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237FA4E-B5EC-46B6-B04B-9B40837D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D1D8D2-A150-4BD1-9309-FA51B48C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893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817CF7-F735-4812-8FD5-8092581B3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E8F5C2-6046-4264-9EAB-07DE6A4DF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E030C5-A734-42FF-BC57-66557400B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AB027B2-E006-47E2-8872-C1237F1E7E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0C94068-169E-4B77-96E2-21638E5E5B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54D8C4D-B81C-4088-9C25-CC0758ED4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17ED98E-3D9B-4FAD-BB9E-CEF31CC8B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93F4220-4CCF-418E-8CA4-B5722B809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8919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389FB8-ED78-42C5-84D2-6FEED0FC7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011B3F4-FF3E-46BE-8101-1CBEAB167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384C7D0-9DE3-42E5-9904-65DCDC615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64975C8-06AC-4B2C-AB87-FBEABA29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268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28B74C2-448D-427D-9F6E-C1C77366D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1270927-1B8D-4DAF-8168-13086117C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80F23B1-9830-47AD-9BAA-A1C0D57EB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6864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40DE1D-1204-432D-B746-A24FD733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D7E478-0A26-474F-B9E1-50444B5C2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F4E4E11-3498-444A-B17C-0AC6F684C7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5665969-9BDA-4C67-8F7E-6EC22B4A5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D8980A-24AE-424B-A1E2-C504BEF15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4291D0A-9CFD-41D0-941D-473E8DB3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259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A70292-9566-4D35-9A93-187B12CB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6988E2B-064F-44A2-94A0-39BF91D762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56AF901-E640-4DB9-8588-BAEDC7860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C04EB2-31D5-41E4-9D86-67E39EA70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1118AD5-B0FB-4222-970D-40F7228A1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1770D9-6BBF-4A77-98F5-10E917B3C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2606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7000"/>
            <a:lum/>
          </a:blip>
          <a:srcRect/>
          <a:stretch>
            <a:fillRect t="-1000" r="-12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01260D-8EA6-4431-8AFD-8635C6627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7DA308-EB8D-4D0B-AE75-FFFFD9AA0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7B6D9F-A485-45A1-80DA-B8A7D56E9A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652B7-6274-4C61-9149-C664BCCAC517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1AB155-3DA3-404B-83D9-A4975E65E0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EB1BA5-DDDA-42CC-BE3C-4FD8C9DC09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3DF43-E4D7-4A5D-AE23-634AB45CB5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825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hdphoto" Target="../media/hdphoto12.wdp"/><Relationship Id="rId3" Type="http://schemas.microsoft.com/office/2007/relationships/hdphoto" Target="../media/hdphoto7.wdp"/><Relationship Id="rId7" Type="http://schemas.microsoft.com/office/2007/relationships/hdphoto" Target="../media/hdphoto9.wdp"/><Relationship Id="rId12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microsoft.com/office/2007/relationships/hdphoto" Target="../media/hdphoto11.wdp"/><Relationship Id="rId5" Type="http://schemas.microsoft.com/office/2007/relationships/hdphoto" Target="../media/hdphoto8.wdp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microsoft.com/office/2007/relationships/hdphoto" Target="../media/hdphoto10.wdp"/><Relationship Id="rId1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3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3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7" Type="http://schemas.microsoft.com/office/2007/relationships/hdphoto" Target="../media/hdphoto16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microsoft.com/office/2007/relationships/hdphoto" Target="../media/hdphoto15.wdp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8.wdp"/><Relationship Id="rId5" Type="http://schemas.openxmlformats.org/officeDocument/2006/relationships/image" Target="../media/image24.png"/><Relationship Id="rId4" Type="http://schemas.microsoft.com/office/2007/relationships/hdphoto" Target="../media/hdphoto17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9.png"/><Relationship Id="rId4" Type="http://schemas.openxmlformats.org/officeDocument/2006/relationships/image" Target="../media/image28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5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B0885FF-8B5B-4FEE-9578-9F1875255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31125"/>
            <a:ext cx="10515600" cy="179574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4400" dirty="0">
                <a:latin typeface="Century" panose="02040604050505020304" pitchFamily="18" charset="0"/>
              </a:rPr>
              <a:t>Букинистический магазин</a:t>
            </a:r>
            <a:endParaRPr lang="en-US" sz="4400" dirty="0">
              <a:latin typeface="Century" panose="02040604050505020304" pitchFamily="18" charset="0"/>
            </a:endParaRPr>
          </a:p>
          <a:p>
            <a:pPr marL="0" indent="0" algn="ctr">
              <a:buNone/>
            </a:pPr>
            <a:r>
              <a:rPr lang="ru-RU" sz="4400" dirty="0">
                <a:latin typeface="Century" panose="02040604050505020304" pitchFamily="18" charset="0"/>
              </a:rPr>
              <a:t>«</a:t>
            </a:r>
            <a:r>
              <a:rPr lang="en-US" sz="4400" dirty="0">
                <a:latin typeface="Century" panose="02040604050505020304" pitchFamily="18" charset="0"/>
              </a:rPr>
              <a:t>Urd</a:t>
            </a:r>
            <a:r>
              <a:rPr lang="ru-RU" sz="4400" dirty="0">
                <a:latin typeface="Century" panose="02040604050505020304" pitchFamily="18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3129768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215E20-5A9D-4CDD-9780-E6DDA2596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7241"/>
          </a:xfrm>
        </p:spPr>
        <p:txBody>
          <a:bodyPr>
            <a:normAutofit fontScale="90000"/>
          </a:bodyPr>
          <a:lstStyle/>
          <a:p>
            <a:pPr algn="ctr"/>
            <a:r>
              <a:rPr lang="ru-BY" sz="4400" b="1" dirty="0">
                <a:latin typeface="Century" panose="02040604050505020304" pitchFamily="18" charset="0"/>
              </a:rPr>
              <a:t>S</a:t>
            </a:r>
            <a:r>
              <a:rPr lang="en-US" sz="4400" b="1" dirty="0">
                <a:latin typeface="Century" panose="02040604050505020304" pitchFamily="18" charset="0"/>
              </a:rPr>
              <a:t>WOT - </a:t>
            </a:r>
            <a:r>
              <a:rPr lang="ru-RU" sz="4400" b="1" dirty="0">
                <a:latin typeface="Century" panose="02040604050505020304" pitchFamily="18" charset="0"/>
              </a:rPr>
              <a:t>А</a:t>
            </a:r>
            <a:r>
              <a:rPr lang="ru-BY" sz="4400" b="1" dirty="0">
                <a:latin typeface="Century" panose="02040604050505020304" pitchFamily="18" charset="0"/>
              </a:rPr>
              <a:t>нализ</a:t>
            </a:r>
            <a:br>
              <a:rPr lang="ru-BY" sz="4400" b="1" dirty="0">
                <a:latin typeface="Century" panose="02040604050505020304" pitchFamily="18" charset="0"/>
              </a:rPr>
            </a:br>
            <a:endParaRPr lang="LID4096" dirty="0">
              <a:latin typeface="Century" panose="020406040505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1CB7DE-A1AA-4979-8504-1B297AAB1C5A}"/>
              </a:ext>
            </a:extLst>
          </p:cNvPr>
          <p:cNvSpPr txBox="1"/>
          <p:nvPr/>
        </p:nvSpPr>
        <p:spPr>
          <a:xfrm>
            <a:off x="1013560" y="789107"/>
            <a:ext cx="581198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Century" panose="02040604050505020304" pitchFamily="18" charset="0"/>
              </a:rPr>
              <a:t>Сильные стороны: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Символическая стоимость книг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Большой выбор книг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Вторая жизнь для ненужных клиентам книг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Интернет-магазин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Отсутствие потребности в широком найме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Минимальные стартовые инвестиции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Эко-тренд</a:t>
            </a:r>
          </a:p>
          <a:p>
            <a:br>
              <a:rPr lang="en-US" sz="2000" dirty="0">
                <a:latin typeface="Century" panose="02040604050505020304" pitchFamily="18" charset="0"/>
              </a:rPr>
            </a:br>
            <a:br>
              <a:rPr lang="ru-RU" sz="2000" dirty="0">
                <a:latin typeface="Century" panose="02040604050505020304" pitchFamily="18" charset="0"/>
              </a:rPr>
            </a:br>
            <a:endParaRPr lang="ru-BY" sz="2000" dirty="0">
              <a:latin typeface="Century" panose="020406040505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748C6C-0B12-4012-A75F-7241B442C309}"/>
              </a:ext>
            </a:extLst>
          </p:cNvPr>
          <p:cNvSpPr txBox="1"/>
          <p:nvPr/>
        </p:nvSpPr>
        <p:spPr>
          <a:xfrm>
            <a:off x="6675120" y="874455"/>
            <a:ext cx="55932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Century" panose="02040604050505020304" pitchFamily="18" charset="0"/>
              </a:rPr>
              <a:t>Слабые стороны: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Продажа </a:t>
            </a:r>
            <a:r>
              <a:rPr lang="en-US" sz="2000" dirty="0">
                <a:latin typeface="Century" panose="02040604050505020304" pitchFamily="18" charset="0"/>
              </a:rPr>
              <a:t>“</a:t>
            </a:r>
            <a:r>
              <a:rPr lang="ru-RU" sz="2000" dirty="0">
                <a:latin typeface="Century" panose="02040604050505020304" pitchFamily="18" charset="0"/>
              </a:rPr>
              <a:t>поддержанных книг</a:t>
            </a:r>
            <a:r>
              <a:rPr lang="en-US" sz="2000" dirty="0">
                <a:latin typeface="Century" panose="02040604050505020304" pitchFamily="18" charset="0"/>
              </a:rPr>
              <a:t>”</a:t>
            </a:r>
            <a:endParaRPr lang="ru-RU" sz="2000" dirty="0">
              <a:latin typeface="Century" panose="020406040505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Необходимость многочисленной клиентуры для поддержания рентабельности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Влияние расположения магазина</a:t>
            </a:r>
            <a:br>
              <a:rPr lang="en-US" sz="2000" dirty="0">
                <a:latin typeface="Century" panose="02040604050505020304" pitchFamily="18" charset="0"/>
              </a:rPr>
            </a:br>
            <a:br>
              <a:rPr lang="ru-RU" sz="2000" dirty="0">
                <a:latin typeface="Century" panose="02040604050505020304" pitchFamily="18" charset="0"/>
              </a:rPr>
            </a:br>
            <a:endParaRPr lang="ru-BY" sz="2000" dirty="0">
              <a:latin typeface="Century" panose="020406040505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E65BC3-705E-436D-9E02-9AFBEA0125A3}"/>
              </a:ext>
            </a:extLst>
          </p:cNvPr>
          <p:cNvSpPr txBox="1"/>
          <p:nvPr/>
        </p:nvSpPr>
        <p:spPr>
          <a:xfrm>
            <a:off x="1013560" y="3676729"/>
            <a:ext cx="613459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Century" panose="02040604050505020304" pitchFamily="18" charset="0"/>
              </a:rPr>
              <a:t>Возможности: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Расширение для оказания более качественных услуг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Добавление букинистического онлайн-магазина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Продажа антикварных экземпляров книжной продукции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Организация собственного книжного клуба</a:t>
            </a:r>
            <a:br>
              <a:rPr lang="en-US" sz="2000" dirty="0">
                <a:latin typeface="Century" panose="02040604050505020304" pitchFamily="18" charset="0"/>
              </a:rPr>
            </a:br>
            <a:br>
              <a:rPr lang="ru-RU" sz="2000" dirty="0">
                <a:latin typeface="Century" panose="02040604050505020304" pitchFamily="18" charset="0"/>
              </a:rPr>
            </a:br>
            <a:endParaRPr lang="ru-BY" sz="2000" dirty="0">
              <a:latin typeface="Century" panose="020406040505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6046CF-4682-48E1-8DD6-DC266EB9E5C3}"/>
              </a:ext>
            </a:extLst>
          </p:cNvPr>
          <p:cNvSpPr txBox="1"/>
          <p:nvPr/>
        </p:nvSpPr>
        <p:spPr>
          <a:xfrm>
            <a:off x="6675120" y="3420597"/>
            <a:ext cx="55932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Century" panose="02040604050505020304" pitchFamily="18" charset="0"/>
              </a:rPr>
              <a:t>Угрозы: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Открытие конкурентов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Малое количество клиентуры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dirty="0">
                <a:latin typeface="Century" panose="02040604050505020304" pitchFamily="18" charset="0"/>
              </a:rPr>
              <a:t>Плохое согласование аренды помещения</a:t>
            </a:r>
            <a:br>
              <a:rPr lang="en-US" sz="2000" dirty="0">
                <a:latin typeface="Century" panose="02040604050505020304" pitchFamily="18" charset="0"/>
              </a:rPr>
            </a:br>
            <a:br>
              <a:rPr lang="ru-RU" sz="2000" dirty="0">
                <a:latin typeface="Century" panose="02040604050505020304" pitchFamily="18" charset="0"/>
              </a:rPr>
            </a:br>
            <a:endParaRPr lang="ru-BY" sz="20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876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7EBD8A-9CA9-40E5-935F-61C8F5615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8073" y="358115"/>
            <a:ext cx="5125720" cy="986155"/>
          </a:xfrm>
        </p:spPr>
        <p:txBody>
          <a:bodyPr/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Как это работает?</a:t>
            </a:r>
            <a:endParaRPr lang="LID4096" dirty="0">
              <a:latin typeface="Century" panose="020406040505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6E09E66-37B7-4224-891D-96DEB0823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457" b="97183" l="9817" r="89684">
                        <a14:foregroundMark x1="40932" y1="76569" x2="40932" y2="66325"/>
                        <a14:foregroundMark x1="56240" y1="86940" x2="54742" y2="66709"/>
                        <a14:foregroundMark x1="36938" y1="87452" x2="39101" y2="78617"/>
                        <a14:foregroundMark x1="49251" y1="32266" x2="53910" y2="26633"/>
                        <a14:foregroundMark x1="63394" y1="25224" x2="64060" y2="21127"/>
                        <a14:foregroundMark x1="45757" y1="14725" x2="48586" y2="9987"/>
                        <a14:foregroundMark x1="40932" y1="13572" x2="49750" y2="147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1568" y="1628304"/>
            <a:ext cx="2198070" cy="285639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855F516-3551-4348-8CAA-C18948A5F2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82" b="96932" l="1310" r="98929">
                        <a14:foregroundMark x1="63333" y1="36932" x2="67024" y2="21591"/>
                        <a14:foregroundMark x1="30238" y1="71591" x2="30238" y2="715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332" y="4484697"/>
            <a:ext cx="1465203" cy="153497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14083F-691F-49F4-BECA-031B4363FE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319" b="94459" l="0" r="976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463" y="1950905"/>
            <a:ext cx="1921319" cy="165495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0F5E976-098E-4C6D-913C-BC8DE9EFA6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006" b="96275" l="9949" r="89796">
                        <a14:foregroundMark x1="32398" y1="89255" x2="32908" y2="64613"/>
                        <a14:foregroundMark x1="61990" y1="89398" x2="55102" y2="64327"/>
                        <a14:foregroundMark x1="48724" y1="30372" x2="68878" y2="25931"/>
                        <a14:foregroundMark x1="68878" y1="23639" x2="68878" y2="23639"/>
                        <a14:foregroundMark x1="39031" y1="10458" x2="39031" y2="10458"/>
                        <a14:foregroundMark x1="43367" y1="16476" x2="44133" y2="110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0515366" y="1620081"/>
            <a:ext cx="1676634" cy="298543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E3B7805-C921-4EB5-8FA2-9ADE371BEF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9861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05" y="2127567"/>
            <a:ext cx="1707572" cy="134234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794E857-B8A9-4E87-94FD-96F3BE51878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027" b="9231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191" y="2409002"/>
            <a:ext cx="792835" cy="81076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3764B46-7D30-48A4-A44C-D45A30C2CC2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027" b="9231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556" y="2409002"/>
            <a:ext cx="792835" cy="81076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33FF13-0520-4B98-B1FF-B6F98478028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027" b="9231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865" y="2393353"/>
            <a:ext cx="792835" cy="810768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AE58017-27D0-4AAF-BCAD-D737E84B114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027" b="9231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62" y="2372998"/>
            <a:ext cx="792835" cy="81076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1156C4A-BB3A-4E12-85EC-4D901876E65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027" b="9231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135749" y="3470180"/>
            <a:ext cx="792835" cy="781969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5117E828-541E-4787-922D-F6260902A6D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027" b="9231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93281" y="3434434"/>
            <a:ext cx="792835" cy="781967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1370EDE9-F75C-4A0D-8843-F4E0A90A37AF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5" t="20194" r="33813" b="45836"/>
          <a:stretch/>
        </p:blipFill>
        <p:spPr>
          <a:xfrm>
            <a:off x="5781331" y="2218768"/>
            <a:ext cx="1078433" cy="107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73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FADAA-82AB-4E54-84CC-2E5972D1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Интернет-магазин</a:t>
            </a:r>
            <a:endParaRPr lang="LID4096" dirty="0">
              <a:latin typeface="Century" panose="020406040505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A4BE81A-16C4-42AA-9D1F-3B063E598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93" y="1599248"/>
            <a:ext cx="11325614" cy="516731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0F40F7C-BFAD-4AC6-A396-FC54F9423E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635" y1="25971" x2="49635" y2="50728"/>
                        <a14:foregroundMark x1="36983" y1="40049" x2="62530" y2="407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730" y="1008856"/>
            <a:ext cx="4828540" cy="48402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3EFFAC-4685-476F-A864-58B1A945804A}"/>
              </a:ext>
            </a:extLst>
          </p:cNvPr>
          <p:cNvSpPr txBox="1"/>
          <p:nvPr/>
        </p:nvSpPr>
        <p:spPr>
          <a:xfrm>
            <a:off x="4369752" y="4074160"/>
            <a:ext cx="34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Century" panose="02040604050505020304" pitchFamily="18" charset="0"/>
              </a:rPr>
              <a:t>УРД</a:t>
            </a:r>
            <a:endParaRPr lang="LID4096" sz="2400" b="1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036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9FBC119C-E606-4370-85C7-2121BC2ED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Интернет-магазин</a:t>
            </a:r>
            <a:endParaRPr lang="LID4096" dirty="0">
              <a:latin typeface="Century" panose="020406040505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D0C33F6-416C-42A0-83E4-7551754DC8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93188"/>
            <a:ext cx="10877436" cy="317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900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27BB6C4-90B0-49B6-B2A0-862822499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Интернет-магазин</a:t>
            </a:r>
            <a:endParaRPr lang="LID4096" dirty="0">
              <a:latin typeface="Century" panose="020406040505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F4D662-5C4D-4992-BEC9-15B88A34E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14" y="1808480"/>
            <a:ext cx="10746714" cy="49199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95171E-CD59-4F77-9EF8-052777232B89}"/>
              </a:ext>
            </a:extLst>
          </p:cNvPr>
          <p:cNvSpPr txBox="1"/>
          <p:nvPr/>
        </p:nvSpPr>
        <p:spPr>
          <a:xfrm>
            <a:off x="2532714" y="1950448"/>
            <a:ext cx="43760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entury" panose="02040604050505020304" pitchFamily="18" charset="0"/>
              </a:rPr>
              <a:t>Urd</a:t>
            </a:r>
          </a:p>
          <a:p>
            <a:r>
              <a:rPr lang="en-US" sz="1400" dirty="0">
                <a:latin typeface="Century" panose="02040604050505020304" pitchFamily="18" charset="0"/>
              </a:rPr>
              <a:t>Second-hand</a:t>
            </a:r>
          </a:p>
          <a:p>
            <a:r>
              <a:rPr lang="en-US" sz="1400" dirty="0">
                <a:latin typeface="Century" panose="02040604050505020304" pitchFamily="18" charset="0"/>
              </a:rPr>
              <a:t>bookstore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90B96C0-FA84-4F55-A38D-F270F2B20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2092" y1="27184" x2="60341" y2="43932"/>
                        <a14:foregroundMark x1="39903" y1="46117" x2="56204" y2="27670"/>
                        <a14:foregroundMark x1="48175" y1="26942" x2="51095" y2="461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20" y="1314855"/>
            <a:ext cx="2443480" cy="244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2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207A2A-73F5-483D-A96A-F38B11BF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919"/>
            <a:ext cx="10515600" cy="685664"/>
          </a:xfrm>
        </p:spPr>
        <p:txBody>
          <a:bodyPr>
            <a:noAutofit/>
          </a:bodyPr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Целевая аудитория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7C7416-7FE7-47D3-9A32-B4BD705B4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05" b="97128" l="8214" r="97381">
                        <a14:foregroundMark x1="44643" y1="80068" x2="44643" y2="800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078" y="1630265"/>
            <a:ext cx="3358894" cy="236722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90BAD1F-B1B1-4AED-A286-DA3DB8B24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3000" r="97000">
                        <a14:foregroundMark x1="60333" y1="24000" x2="60333" y2="24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936" y="1630265"/>
            <a:ext cx="3817038" cy="254469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DCE04C8-DD17-4F62-B5A7-4D18D47679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5816" l="0" r="100000">
                        <a14:foregroundMark x1="42935" y1="29694" x2="42935" y2="29694"/>
                        <a14:foregroundMark x1="61304" y1="30612" x2="61304" y2="30612"/>
                        <a14:foregroundMark x1="51522" y1="64694" x2="51522" y2="64694"/>
                        <a14:foregroundMark x1="41739" y1="83980" x2="41739" y2="83980"/>
                        <a14:foregroundMark x1="64457" y1="86020" x2="64457" y2="860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856" y="1745861"/>
            <a:ext cx="2222288" cy="23672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58E9D09-0BFB-410C-80C6-7F517A756228}"/>
              </a:ext>
            </a:extLst>
          </p:cNvPr>
          <p:cNvSpPr txBox="1"/>
          <p:nvPr/>
        </p:nvSpPr>
        <p:spPr>
          <a:xfrm>
            <a:off x="1759351" y="4105848"/>
            <a:ext cx="24183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latin typeface="Century" panose="02040604050505020304" pitchFamily="18" charset="0"/>
              </a:rPr>
              <a:t>Учащиеся и студенты</a:t>
            </a:r>
            <a:endParaRPr lang="LID4096" sz="3200" dirty="0">
              <a:latin typeface="Century" panose="020406040505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A6AA53-5759-49BD-89A5-44FBD53D35C3}"/>
              </a:ext>
            </a:extLst>
          </p:cNvPr>
          <p:cNvSpPr txBox="1"/>
          <p:nvPr/>
        </p:nvSpPr>
        <p:spPr>
          <a:xfrm>
            <a:off x="4416553" y="4167403"/>
            <a:ext cx="33588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latin typeface="Century" panose="02040604050505020304" pitchFamily="18" charset="0"/>
              </a:rPr>
              <a:t>Букинисты и </a:t>
            </a:r>
            <a:r>
              <a:rPr lang="ru-RU" sz="3200" dirty="0">
                <a:latin typeface="Century" panose="02040604050505020304" pitchFamily="18" charset="0"/>
              </a:rPr>
              <a:t>любители</a:t>
            </a:r>
            <a:r>
              <a:rPr lang="ru-RU" sz="2800" dirty="0">
                <a:latin typeface="Century" panose="02040604050505020304" pitchFamily="18" charset="0"/>
              </a:rPr>
              <a:t> книг</a:t>
            </a:r>
            <a:endParaRPr lang="LID4096" sz="2800" dirty="0">
              <a:latin typeface="Century" panose="020406040505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EDA909-A961-4736-B555-956AAC7E0CFA}"/>
              </a:ext>
            </a:extLst>
          </p:cNvPr>
          <p:cNvSpPr txBox="1"/>
          <p:nvPr/>
        </p:nvSpPr>
        <p:spPr>
          <a:xfrm>
            <a:off x="8015238" y="4174957"/>
            <a:ext cx="3048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latin typeface="Century" panose="02040604050505020304" pitchFamily="18" charset="0"/>
              </a:rPr>
              <a:t>Пенсионеры </a:t>
            </a:r>
            <a:endParaRPr lang="LID4096" sz="32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951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6000"/>
            <a:lum/>
          </a:blip>
          <a:srcRect/>
          <a:stretch>
            <a:fillRect t="-1000" r="-12000" b="-3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F491CB9D-56B3-4B1A-B230-A23ACC6D7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6354" y="306807"/>
            <a:ext cx="6230831" cy="972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4400" dirty="0">
                <a:latin typeface="Century" panose="02040604050505020304" pitchFamily="18" charset="0"/>
              </a:rPr>
              <a:t>Каналы продвижения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55361D-C946-4606-8427-75E2950A69FE}"/>
              </a:ext>
            </a:extLst>
          </p:cNvPr>
          <p:cNvSpPr txBox="1"/>
          <p:nvPr/>
        </p:nvSpPr>
        <p:spPr>
          <a:xfrm>
            <a:off x="844822" y="1192887"/>
            <a:ext cx="700085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Century" panose="02040604050505020304" pitchFamily="18" charset="0"/>
              </a:rPr>
              <a:t>Реклама 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ru-RU" sz="2800" dirty="0">
                <a:latin typeface="Century" panose="02040604050505020304" pitchFamily="18" charset="0"/>
              </a:rPr>
              <a:t>Реклама в социальных сетях 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ru-RU" sz="2800" dirty="0">
                <a:latin typeface="Century" panose="02040604050505020304" pitchFamily="18" charset="0"/>
              </a:rPr>
              <a:t>Реклама в общественном транспорте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ru-RU" sz="2800" dirty="0">
                <a:latin typeface="Century" panose="02040604050505020304" pitchFamily="18" charset="0"/>
              </a:rPr>
              <a:t>Почтовая рассылка</a:t>
            </a:r>
          </a:p>
          <a:p>
            <a:r>
              <a:rPr lang="ru-RU" sz="2800" dirty="0">
                <a:latin typeface="Century" panose="02040604050505020304" pitchFamily="18" charset="0"/>
              </a:rPr>
              <a:t>Проведение различных мероприятий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Century" panose="02040604050505020304" pitchFamily="18" charset="0"/>
              </a:rPr>
              <a:t>Акции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Century" panose="02040604050505020304" pitchFamily="18" charset="0"/>
              </a:rPr>
              <a:t>Конкурсы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Century" panose="02040604050505020304" pitchFamily="18" charset="0"/>
              </a:rPr>
              <a:t>Розыгрыши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Century" panose="02040604050505020304" pitchFamily="18" charset="0"/>
              </a:rPr>
              <a:t>Распродажи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Century" panose="02040604050505020304" pitchFamily="18" charset="0"/>
              </a:rPr>
              <a:t>Книжные вечера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Century" panose="02040604050505020304" pitchFamily="18" charset="0"/>
              </a:rPr>
              <a:t>Поэтические вечера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991E19D-BD3C-4826-A94C-78DECDB0BD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22" b="96000" l="0" r="100000">
                        <a14:foregroundMark x1="18444" y1="61000" x2="18444" y2="61000"/>
                        <a14:foregroundMark x1="17222" y1="42333" x2="17222" y2="42333"/>
                        <a14:foregroundMark x1="43222" y1="50222" x2="43222" y2="50222"/>
                        <a14:foregroundMark x1="47222" y1="26667" x2="47222" y2="26667"/>
                        <a14:foregroundMark x1="84222" y1="46667" x2="84222" y2="46667"/>
                        <a14:foregroundMark x1="88444" y1="70333" x2="88444" y2="70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281" y="2713417"/>
            <a:ext cx="2477422" cy="247742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2186F3D-601A-4501-BDEA-2DFBB4B695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982" y="3369453"/>
            <a:ext cx="1480636" cy="148063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52DD3C0-0ADF-4CBD-B335-613D1DD68B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829">
            <a:off x="8659733" y="1037931"/>
            <a:ext cx="1917032" cy="191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45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F870073-4F7F-458A-8149-2120DC6BC46A}"/>
              </a:ext>
            </a:extLst>
          </p:cNvPr>
          <p:cNvSpPr txBox="1"/>
          <p:nvPr/>
        </p:nvSpPr>
        <p:spPr>
          <a:xfrm>
            <a:off x="2931691" y="413753"/>
            <a:ext cx="63286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latin typeface="Century" panose="02040604050505020304" pitchFamily="18" charset="0"/>
              </a:rPr>
              <a:t>Анализ конкурентов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8D7E2-B4C2-483E-BB87-16412414F6B2}"/>
              </a:ext>
            </a:extLst>
          </p:cNvPr>
          <p:cNvSpPr txBox="1"/>
          <p:nvPr/>
        </p:nvSpPr>
        <p:spPr>
          <a:xfrm>
            <a:off x="627550" y="1181268"/>
            <a:ext cx="46082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latin typeface="Century" panose="02040604050505020304" pitchFamily="18" charset="0"/>
              </a:rPr>
              <a:t>Книжные магазины</a:t>
            </a:r>
            <a:r>
              <a:rPr lang="en-US" sz="2800" b="1" dirty="0">
                <a:latin typeface="Century" panose="02040604050505020304" pitchFamily="18" charset="0"/>
              </a:rPr>
              <a:t>:</a:t>
            </a:r>
          </a:p>
          <a:p>
            <a:r>
              <a:rPr lang="en-US" sz="2800" dirty="0">
                <a:latin typeface="Century" panose="02040604050505020304" pitchFamily="18" charset="0"/>
              </a:rPr>
              <a:t>• «Oz.by» </a:t>
            </a:r>
          </a:p>
          <a:p>
            <a:r>
              <a:rPr lang="en-US" sz="2800" dirty="0">
                <a:latin typeface="Century" panose="02040604050505020304" pitchFamily="18" charset="0"/>
              </a:rPr>
              <a:t>• «Biblio.by» </a:t>
            </a:r>
          </a:p>
          <a:p>
            <a:r>
              <a:rPr lang="en-US" sz="2800" dirty="0">
                <a:latin typeface="Century" panose="02040604050505020304" pitchFamily="18" charset="0"/>
              </a:rPr>
              <a:t>• «</a:t>
            </a:r>
            <a:r>
              <a:rPr lang="en-US" sz="2800" dirty="0" err="1">
                <a:latin typeface="Century" panose="02040604050505020304" pitchFamily="18" charset="0"/>
              </a:rPr>
              <a:t>Bestbooks</a:t>
            </a:r>
            <a:r>
              <a:rPr lang="en-US" sz="2800" dirty="0">
                <a:latin typeface="Century" panose="02040604050505020304" pitchFamily="18" charset="0"/>
              </a:rPr>
              <a:t>» </a:t>
            </a:r>
          </a:p>
          <a:p>
            <a:r>
              <a:rPr lang="en-US" sz="2800" dirty="0">
                <a:latin typeface="Century" panose="02040604050505020304" pitchFamily="18" charset="0"/>
              </a:rPr>
              <a:t>• </a:t>
            </a:r>
            <a:r>
              <a:rPr lang="ru-RU" sz="2800" dirty="0">
                <a:latin typeface="Century" panose="02040604050505020304" pitchFamily="18" charset="0"/>
              </a:rPr>
              <a:t>Дом книги «Светоч» </a:t>
            </a:r>
            <a:endParaRPr lang="en-US" sz="2800" dirty="0">
              <a:latin typeface="Century" panose="02040604050505020304" pitchFamily="18" charset="0"/>
            </a:endParaRPr>
          </a:p>
          <a:p>
            <a:r>
              <a:rPr lang="ru-RU" sz="2800" dirty="0">
                <a:latin typeface="Century" panose="02040604050505020304" pitchFamily="18" charset="0"/>
              </a:rPr>
              <a:t>• «</a:t>
            </a:r>
            <a:r>
              <a:rPr lang="ru-RU" sz="2800" dirty="0" err="1">
                <a:latin typeface="Century" panose="02040604050505020304" pitchFamily="18" charset="0"/>
              </a:rPr>
              <a:t>Белкнига</a:t>
            </a:r>
            <a:r>
              <a:rPr lang="ru-RU" sz="2800" dirty="0">
                <a:latin typeface="Century" panose="02040604050505020304" pitchFamily="18" charset="0"/>
              </a:rPr>
              <a:t>» </a:t>
            </a:r>
            <a:endParaRPr lang="en-US" sz="2800" dirty="0">
              <a:latin typeface="Century" panose="020406040505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1888D3-C7D6-41C7-A753-62E32CC8F0EA}"/>
              </a:ext>
            </a:extLst>
          </p:cNvPr>
          <p:cNvSpPr txBox="1"/>
          <p:nvPr/>
        </p:nvSpPr>
        <p:spPr>
          <a:xfrm>
            <a:off x="5651500" y="1219200"/>
            <a:ext cx="52832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" panose="02040604050505020304" pitchFamily="18" charset="0"/>
                <a:ea typeface="+mn-ea"/>
                <a:cs typeface="+mn-cs"/>
              </a:rPr>
              <a:t>Букинистические магазины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" panose="02040604050505020304" pitchFamily="18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" panose="02040604050505020304" pitchFamily="18" charset="0"/>
                <a:ea typeface="+mn-ea"/>
                <a:cs typeface="+mn-cs"/>
              </a:rPr>
              <a:t>• «Книжный двор»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" panose="02040604050505020304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" panose="02040604050505020304" pitchFamily="18" charset="0"/>
                <a:ea typeface="+mn-ea"/>
                <a:cs typeface="+mn-cs"/>
              </a:rPr>
              <a:t>• «Букинист»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" panose="02040604050505020304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" panose="02040604050505020304" pitchFamily="18" charset="0"/>
                <a:ea typeface="+mn-ea"/>
                <a:cs typeface="+mn-cs"/>
              </a:rPr>
              <a:t>• «Сон Гоголя» </a:t>
            </a:r>
            <a:endParaRPr kumimoji="0" lang="ru-RU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" panose="02040604050505020304" pitchFamily="18" charset="0"/>
              <a:ea typeface="+mn-ea"/>
              <a:cs typeface="+mn-cs"/>
            </a:endParaRPr>
          </a:p>
          <a:p>
            <a:endParaRPr lang="LID4096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90CD78-D419-44D5-815C-11EC63A81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50" y="4047678"/>
            <a:ext cx="4876800" cy="23812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F8AFC16-5FE4-45CC-A211-C096668833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0" y="3231914"/>
            <a:ext cx="5689600" cy="319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88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95688EB-F10C-442C-910A-8D12D0087A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latin typeface="Century" panose="02040604050505020304" pitchFamily="18" charset="0"/>
              </a:rPr>
              <a:t>Анализ конкурентов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D5B5B3A1-C5C5-46D8-9685-00E781C1EA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2876403"/>
              </p:ext>
            </p:extLst>
          </p:nvPr>
        </p:nvGraphicFramePr>
        <p:xfrm>
          <a:off x="5483225" y="3240088"/>
          <a:ext cx="1225550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Worksheet" r:id="rId3" imgW="1225442" imgH="374488" progId="Excel.Sheet.12">
                  <p:embed/>
                </p:oleObj>
              </mc:Choice>
              <mc:Fallback>
                <p:oleObj name="Worksheet" r:id="rId3" imgW="1225442" imgH="37448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83225" y="3240088"/>
                        <a:ext cx="1225550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3544B19-1434-49A9-9C09-3E23C279B0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407" y="1522340"/>
            <a:ext cx="10263393" cy="497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258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DE5A05CA-AA3F-4E20-A769-CD560A1259BC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dirty="0">
                <a:latin typeface="Century" panose="02040604050505020304" pitchFamily="18" charset="0"/>
              </a:rPr>
              <a:t>Анализ конкурентов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89C66B6-980B-4E11-A399-A36B49121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036311"/>
            <a:ext cx="8914212" cy="554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05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110799-C538-470E-867D-3014FC2EE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912" y="472599"/>
            <a:ext cx="6040119" cy="1325563"/>
          </a:xfrm>
        </p:spPr>
        <p:txBody>
          <a:bodyPr>
            <a:normAutofit/>
          </a:bodyPr>
          <a:lstStyle/>
          <a:p>
            <a:r>
              <a:rPr lang="ru-RU" dirty="0">
                <a:latin typeface="Century" panose="02040604050505020304" pitchFamily="18" charset="0"/>
              </a:rPr>
              <a:t>Команда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ru-RU" dirty="0">
                <a:latin typeface="Century" panose="02040604050505020304" pitchFamily="18" charset="0"/>
              </a:rPr>
              <a:t>ООО</a:t>
            </a:r>
            <a:r>
              <a:rPr lang="en-US" dirty="0">
                <a:latin typeface="Century" panose="02040604050505020304" pitchFamily="18" charset="0"/>
              </a:rPr>
              <a:t> “Urd”</a:t>
            </a:r>
            <a:r>
              <a:rPr lang="ru-RU" dirty="0">
                <a:latin typeface="Century" panose="02040604050505020304" pitchFamily="18" charset="0"/>
              </a:rPr>
              <a:t>:</a:t>
            </a:r>
            <a:endParaRPr lang="LID4096" dirty="0">
              <a:latin typeface="Century" panose="020406040505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81A14D-2BB6-459F-B720-A96D93EB9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166" y="1798162"/>
            <a:ext cx="6040120" cy="2310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err="1">
                <a:latin typeface="Century" panose="02040604050505020304" pitchFamily="18" charset="0"/>
              </a:rPr>
              <a:t>Вакулич</a:t>
            </a:r>
            <a:r>
              <a:rPr lang="ru-RU" sz="3200" dirty="0">
                <a:latin typeface="Century" panose="02040604050505020304" pitchFamily="18" charset="0"/>
              </a:rPr>
              <a:t> Денис Викторович </a:t>
            </a:r>
            <a:endParaRPr lang="en-US" sz="3200" dirty="0">
              <a:latin typeface="Century" panose="02040604050505020304" pitchFamily="18" charset="0"/>
            </a:endParaRPr>
          </a:p>
          <a:p>
            <a:pPr marL="0" indent="0">
              <a:buNone/>
            </a:pPr>
            <a:r>
              <a:rPr lang="en-US" sz="3200" dirty="0">
                <a:latin typeface="Century" panose="02040604050505020304" pitchFamily="18" charset="0"/>
              </a:rPr>
              <a:t>#</a:t>
            </a:r>
            <a:r>
              <a:rPr lang="ru-RU" sz="3200" dirty="0">
                <a:latin typeface="Century" panose="02040604050505020304" pitchFamily="18" charset="0"/>
              </a:rPr>
              <a:t>кассир</a:t>
            </a:r>
            <a:r>
              <a:rPr lang="en-US" sz="3200" dirty="0">
                <a:latin typeface="Century" panose="02040604050505020304" pitchFamily="18" charset="0"/>
              </a:rPr>
              <a:t>, SMM</a:t>
            </a:r>
            <a:endParaRPr lang="ru-RU" sz="3200" dirty="0">
              <a:latin typeface="Century" panose="02040604050505020304" pitchFamily="18" charset="0"/>
            </a:endParaRPr>
          </a:p>
          <a:p>
            <a:pPr marL="0" indent="0">
              <a:buNone/>
            </a:pPr>
            <a:r>
              <a:rPr lang="ru-RU" sz="3200" dirty="0">
                <a:latin typeface="Century" panose="02040604050505020304" pitchFamily="18" charset="0"/>
              </a:rPr>
              <a:t>Крагель Алина Олеговна</a:t>
            </a:r>
            <a:r>
              <a:rPr lang="en-US" sz="3200" dirty="0">
                <a:latin typeface="Century" panose="02040604050505020304" pitchFamily="18" charset="0"/>
              </a:rPr>
              <a:t> #</a:t>
            </a:r>
            <a:r>
              <a:rPr lang="ru-RU" sz="3200" dirty="0">
                <a:latin typeface="Century" panose="02040604050505020304" pitchFamily="18" charset="0"/>
              </a:rPr>
              <a:t>консультант, реставратор</a:t>
            </a:r>
          </a:p>
          <a:p>
            <a:pPr marL="0" indent="0">
              <a:buNone/>
            </a:pPr>
            <a:endParaRPr lang="ru-RU" sz="3200" dirty="0">
              <a:latin typeface="Century" panose="020406040505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CB9199-6068-498D-88B4-D28B597DA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084" y="472599"/>
            <a:ext cx="4689476" cy="625263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7910BA9-2F96-4144-822D-2A0514B0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3" b="100000" l="0" r="100000">
                        <a14:foregroundMark x1="53488" y1="32063" x2="53488" y2="32063"/>
                        <a14:foregroundMark x1="51279" y1="64444" x2="51279" y2="64444"/>
                        <a14:foregroundMark x1="50233" y1="78942" x2="50233" y2="789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95" y="4074446"/>
            <a:ext cx="2103092" cy="231095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29D783B-9FD7-444D-9654-F801F0C355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97547" l="0" r="100000">
                        <a14:foregroundMark x1="25581" y1="81698" x2="25581" y2="816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907" y="4074446"/>
            <a:ext cx="1960455" cy="241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619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B8D753B-C62A-4631-83A2-2DE1B437DB79}"/>
              </a:ext>
            </a:extLst>
          </p:cNvPr>
          <p:cNvSpPr/>
          <p:nvPr/>
        </p:nvSpPr>
        <p:spPr>
          <a:xfrm>
            <a:off x="3443670" y="452211"/>
            <a:ext cx="530465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400" dirty="0">
                <a:latin typeface="Century" panose="02040604050505020304" pitchFamily="18" charset="0"/>
              </a:rPr>
              <a:t>Финансовый План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25EF53-F298-4C3D-8D1D-EE50CE764A0D}"/>
              </a:ext>
            </a:extLst>
          </p:cNvPr>
          <p:cNvSpPr txBox="1"/>
          <p:nvPr/>
        </p:nvSpPr>
        <p:spPr>
          <a:xfrm>
            <a:off x="696687" y="1717241"/>
            <a:ext cx="1026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Century" panose="02040604050505020304" pitchFamily="18" charset="0"/>
              </a:rPr>
              <a:t>Для открытия бизнеса необходимо </a:t>
            </a:r>
            <a:r>
              <a:rPr lang="en-US" sz="2800" dirty="0">
                <a:latin typeface="Century" panose="02040604050505020304" pitchFamily="18" charset="0"/>
              </a:rPr>
              <a:t>$</a:t>
            </a:r>
            <a:r>
              <a:rPr lang="ru-RU" sz="2800" dirty="0">
                <a:latin typeface="Century" panose="02040604050505020304" pitchFamily="18" charset="0"/>
              </a:rPr>
              <a:t>5 300(13 500 р.)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B70CFC-9162-4995-B735-72ACC5CDC172}"/>
              </a:ext>
            </a:extLst>
          </p:cNvPr>
          <p:cNvSpPr/>
          <p:nvPr/>
        </p:nvSpPr>
        <p:spPr>
          <a:xfrm>
            <a:off x="696687" y="2525194"/>
            <a:ext cx="9100458" cy="18076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70000"/>
              </a:lnSpc>
              <a:spcAft>
                <a:spcPts val="800"/>
              </a:spcAft>
            </a:pPr>
            <a:r>
              <a:rPr lang="ru-RU" sz="2800" b="1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Заработная плата сотрудников.</a:t>
            </a:r>
          </a:p>
          <a:p>
            <a:pPr>
              <a:lnSpc>
                <a:spcPct val="70000"/>
              </a:lnSpc>
              <a:spcAft>
                <a:spcPts val="800"/>
              </a:spcAft>
            </a:pPr>
            <a:r>
              <a:rPr lang="ru-RU" sz="2800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нашем магазине работает 2 сотрудника, каждый из которых в начале будет получать фиксированную заработную плату </a:t>
            </a:r>
            <a:r>
              <a:rPr lang="en-US" sz="2800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$</a:t>
            </a:r>
            <a:r>
              <a:rPr lang="ru-RU" sz="2800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400</a:t>
            </a:r>
            <a:r>
              <a:rPr lang="en-US" sz="2800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70000"/>
              </a:lnSpc>
              <a:spcAft>
                <a:spcPts val="800"/>
              </a:spcAft>
            </a:pPr>
            <a:r>
              <a:rPr lang="ru-RU" sz="2800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Тогда имеем </a:t>
            </a:r>
            <a:r>
              <a:rPr lang="en-US" sz="2800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$800</a:t>
            </a:r>
            <a:r>
              <a:rPr lang="ru-RU" sz="2800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месяц. </a:t>
            </a:r>
            <a:endParaRPr lang="ru-RU" sz="2800" dirty="0">
              <a:effectLst/>
              <a:latin typeface="Century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164EF8B-F33E-43D7-BCD7-8D6DE19F7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573" l="0" r="100000">
                        <a14:foregroundMark x1="18571" y1="69943" x2="18571" y2="69943"/>
                        <a14:foregroundMark x1="28452" y1="82906" x2="28452" y2="829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93778">
            <a:off x="9452454" y="2799738"/>
            <a:ext cx="2438343" cy="203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431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265AD2-AEC5-42A9-80EC-21093D9F4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771"/>
            <a:ext cx="10515600" cy="810532"/>
          </a:xfrm>
        </p:spPr>
        <p:txBody>
          <a:bodyPr/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Финансовый План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1EF200DF-F7FC-41D4-8288-AA36900E17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547240"/>
              </p:ext>
            </p:extLst>
          </p:nvPr>
        </p:nvGraphicFramePr>
        <p:xfrm>
          <a:off x="727394" y="1855927"/>
          <a:ext cx="10626406" cy="476091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2656317">
                  <a:extLst>
                    <a:ext uri="{9D8B030D-6E8A-4147-A177-3AD203B41FA5}">
                      <a16:colId xmlns:a16="http://schemas.microsoft.com/office/drawing/2014/main" val="1909348704"/>
                    </a:ext>
                  </a:extLst>
                </a:gridCol>
                <a:gridCol w="2656317">
                  <a:extLst>
                    <a:ext uri="{9D8B030D-6E8A-4147-A177-3AD203B41FA5}">
                      <a16:colId xmlns:a16="http://schemas.microsoft.com/office/drawing/2014/main" val="2543906868"/>
                    </a:ext>
                  </a:extLst>
                </a:gridCol>
                <a:gridCol w="2656317">
                  <a:extLst>
                    <a:ext uri="{9D8B030D-6E8A-4147-A177-3AD203B41FA5}">
                      <a16:colId xmlns:a16="http://schemas.microsoft.com/office/drawing/2014/main" val="3792550330"/>
                    </a:ext>
                  </a:extLst>
                </a:gridCol>
                <a:gridCol w="2657455">
                  <a:extLst>
                    <a:ext uri="{9D8B030D-6E8A-4147-A177-3AD203B41FA5}">
                      <a16:colId xmlns:a16="http://schemas.microsoft.com/office/drawing/2014/main" val="2875201836"/>
                    </a:ext>
                  </a:extLst>
                </a:gridCol>
              </a:tblGrid>
              <a:tr h="3907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Наименование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Количество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Цена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Итого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/>
                </a:tc>
                <a:extLst>
                  <a:ext uri="{0D108BD9-81ED-4DB2-BD59-A6C34878D82A}">
                    <a16:rowId xmlns:a16="http://schemas.microsoft.com/office/drawing/2014/main" val="1660440085"/>
                  </a:ext>
                </a:extLst>
              </a:tr>
              <a:tr h="79951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Шкаф книжный</a:t>
                      </a:r>
                      <a:r>
                        <a:rPr lang="en-US" sz="2400" dirty="0">
                          <a:effectLst/>
                        </a:rPr>
                        <a:t> IKEA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5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1000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5000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extLst>
                  <a:ext uri="{0D108BD9-81ED-4DB2-BD59-A6C34878D82A}">
                    <a16:rowId xmlns:a16="http://schemas.microsoft.com/office/drawing/2014/main" val="1048770450"/>
                  </a:ext>
                </a:extLst>
              </a:tr>
              <a:tr h="3907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Стол продавца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1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90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90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extLst>
                  <a:ext uri="{0D108BD9-81ED-4DB2-BD59-A6C34878D82A}">
                    <a16:rowId xmlns:a16="http://schemas.microsoft.com/office/drawing/2014/main" val="1693562830"/>
                  </a:ext>
                </a:extLst>
              </a:tr>
              <a:tr h="3907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Стул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2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30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60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extLst>
                  <a:ext uri="{0D108BD9-81ED-4DB2-BD59-A6C34878D82A}">
                    <a16:rowId xmlns:a16="http://schemas.microsoft.com/office/drawing/2014/main" val="1853518863"/>
                  </a:ext>
                </a:extLst>
              </a:tr>
              <a:tr h="79951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Кассовый аппарат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1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300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300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extLst>
                  <a:ext uri="{0D108BD9-81ED-4DB2-BD59-A6C34878D82A}">
                    <a16:rowId xmlns:a16="http://schemas.microsoft.com/office/drawing/2014/main" val="3343755420"/>
                  </a:ext>
                </a:extLst>
              </a:tr>
              <a:tr h="3907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Денежный ящик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1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100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100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extLst>
                  <a:ext uri="{0D108BD9-81ED-4DB2-BD59-A6C34878D82A}">
                    <a16:rowId xmlns:a16="http://schemas.microsoft.com/office/drawing/2014/main" val="1159983330"/>
                  </a:ext>
                </a:extLst>
              </a:tr>
              <a:tr h="120830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Терминал безналичной оплаты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1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750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750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extLst>
                  <a:ext uri="{0D108BD9-81ED-4DB2-BD59-A6C34878D82A}">
                    <a16:rowId xmlns:a16="http://schemas.microsoft.com/office/drawing/2014/main" val="2821936393"/>
                  </a:ext>
                </a:extLst>
              </a:tr>
              <a:tr h="3907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ИТОГО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 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 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6300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2809" marR="122809" marT="0" marB="0" anchor="ctr"/>
                </a:tc>
                <a:extLst>
                  <a:ext uri="{0D108BD9-81ED-4DB2-BD59-A6C34878D82A}">
                    <a16:rowId xmlns:a16="http://schemas.microsoft.com/office/drawing/2014/main" val="214796373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CC99F8B-D08D-4BEF-8D27-CB9B33E430E8}"/>
              </a:ext>
            </a:extLst>
          </p:cNvPr>
          <p:cNvSpPr txBox="1"/>
          <p:nvPr/>
        </p:nvSpPr>
        <p:spPr>
          <a:xfrm>
            <a:off x="622164" y="1045395"/>
            <a:ext cx="9985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Century" panose="02040604050505020304" pitchFamily="18" charset="0"/>
              </a:rPr>
              <a:t>1. Затраты на оборудование</a:t>
            </a:r>
          </a:p>
        </p:txBody>
      </p:sp>
    </p:spTree>
    <p:extLst>
      <p:ext uri="{BB962C8B-B14F-4D97-AF65-F5344CB8AC3E}">
        <p14:creationId xmlns:p14="http://schemas.microsoft.com/office/powerpoint/2010/main" val="2383918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7C0CBC-18C5-4ADA-A089-FCDD7A5A4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256" y="132896"/>
            <a:ext cx="10515600" cy="911658"/>
          </a:xfrm>
        </p:spPr>
        <p:txBody>
          <a:bodyPr>
            <a:normAutofit/>
          </a:bodyPr>
          <a:lstStyle/>
          <a:p>
            <a:r>
              <a:rPr lang="ru-RU" sz="2800" dirty="0">
                <a:latin typeface="Century" panose="02040604050505020304" pitchFamily="18" charset="0"/>
              </a:rPr>
              <a:t>2. Издержки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37D4D1C-98E8-4270-BF7B-28507F9A5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44" y="1044554"/>
            <a:ext cx="11545911" cy="327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650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3CB90A-B55E-4E2D-B945-883DE92C3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394" y="278039"/>
            <a:ext cx="2993571" cy="766989"/>
          </a:xfrm>
        </p:spPr>
        <p:txBody>
          <a:bodyPr>
            <a:normAutofit/>
          </a:bodyPr>
          <a:lstStyle/>
          <a:p>
            <a:r>
              <a:rPr lang="ru-RU" sz="2800" dirty="0">
                <a:latin typeface="Century" panose="02040604050505020304" pitchFamily="18" charset="0"/>
              </a:rPr>
              <a:t>3. План продаж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20CE02EB-47ED-4487-831A-B84B662DFB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885734"/>
              </p:ext>
            </p:extLst>
          </p:nvPr>
        </p:nvGraphicFramePr>
        <p:xfrm>
          <a:off x="635394" y="1233715"/>
          <a:ext cx="10921211" cy="5143047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2959241">
                  <a:extLst>
                    <a:ext uri="{9D8B030D-6E8A-4147-A177-3AD203B41FA5}">
                      <a16:colId xmlns:a16="http://schemas.microsoft.com/office/drawing/2014/main" val="1737171471"/>
                    </a:ext>
                  </a:extLst>
                </a:gridCol>
                <a:gridCol w="1326995">
                  <a:extLst>
                    <a:ext uri="{9D8B030D-6E8A-4147-A177-3AD203B41FA5}">
                      <a16:colId xmlns:a16="http://schemas.microsoft.com/office/drawing/2014/main" val="451575373"/>
                    </a:ext>
                  </a:extLst>
                </a:gridCol>
                <a:gridCol w="1326995">
                  <a:extLst>
                    <a:ext uri="{9D8B030D-6E8A-4147-A177-3AD203B41FA5}">
                      <a16:colId xmlns:a16="http://schemas.microsoft.com/office/drawing/2014/main" val="782189590"/>
                    </a:ext>
                  </a:extLst>
                </a:gridCol>
                <a:gridCol w="1326995">
                  <a:extLst>
                    <a:ext uri="{9D8B030D-6E8A-4147-A177-3AD203B41FA5}">
                      <a16:colId xmlns:a16="http://schemas.microsoft.com/office/drawing/2014/main" val="500253171"/>
                    </a:ext>
                  </a:extLst>
                </a:gridCol>
                <a:gridCol w="1326995">
                  <a:extLst>
                    <a:ext uri="{9D8B030D-6E8A-4147-A177-3AD203B41FA5}">
                      <a16:colId xmlns:a16="http://schemas.microsoft.com/office/drawing/2014/main" val="2598726833"/>
                    </a:ext>
                  </a:extLst>
                </a:gridCol>
                <a:gridCol w="1326995">
                  <a:extLst>
                    <a:ext uri="{9D8B030D-6E8A-4147-A177-3AD203B41FA5}">
                      <a16:colId xmlns:a16="http://schemas.microsoft.com/office/drawing/2014/main" val="2417228147"/>
                    </a:ext>
                  </a:extLst>
                </a:gridCol>
                <a:gridCol w="1326995">
                  <a:extLst>
                    <a:ext uri="{9D8B030D-6E8A-4147-A177-3AD203B41FA5}">
                      <a16:colId xmlns:a16="http://schemas.microsoft.com/office/drawing/2014/main" val="1525378077"/>
                    </a:ext>
                  </a:extLst>
                </a:gridCol>
              </a:tblGrid>
              <a:tr h="7347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ru-RU" sz="2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1 месяц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2 месяц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3 месяц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4 месяц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5 месяц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6 месяц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/>
                </a:tc>
                <a:extLst>
                  <a:ext uri="{0D108BD9-81ED-4DB2-BD59-A6C34878D82A}">
                    <a16:rowId xmlns:a16="http://schemas.microsoft.com/office/drawing/2014/main" val="2637127950"/>
                  </a:ext>
                </a:extLst>
              </a:tr>
              <a:tr h="7347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Количество книг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250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550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800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950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1100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1300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extLst>
                  <a:ext uri="{0D108BD9-81ED-4DB2-BD59-A6C34878D82A}">
                    <a16:rowId xmlns:a16="http://schemas.microsoft.com/office/drawing/2014/main" val="3645483044"/>
                  </a:ext>
                </a:extLst>
              </a:tr>
              <a:tr h="7347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Стоимость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5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5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5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5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5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5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extLst>
                  <a:ext uri="{0D108BD9-81ED-4DB2-BD59-A6C34878D82A}">
                    <a16:rowId xmlns:a16="http://schemas.microsoft.com/office/drawing/2014/main" val="1762481584"/>
                  </a:ext>
                </a:extLst>
              </a:tr>
              <a:tr h="7347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Итого выручка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1250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2750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4000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4750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5500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6500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extLst>
                  <a:ext uri="{0D108BD9-81ED-4DB2-BD59-A6C34878D82A}">
                    <a16:rowId xmlns:a16="http://schemas.microsoft.com/office/drawing/2014/main" val="1396990650"/>
                  </a:ext>
                </a:extLst>
              </a:tr>
              <a:tr h="7347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ru-RU" sz="2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b="1" dirty="0">
                          <a:solidFill>
                            <a:schemeClr val="bg1"/>
                          </a:solidFill>
                          <a:effectLst/>
                        </a:rPr>
                        <a:t>7 месяц</a:t>
                      </a:r>
                      <a:endParaRPr lang="ru-RU" sz="22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b="1" dirty="0">
                          <a:solidFill>
                            <a:schemeClr val="bg1"/>
                          </a:solidFill>
                          <a:effectLst/>
                        </a:rPr>
                        <a:t>8 месяц</a:t>
                      </a:r>
                      <a:endParaRPr lang="ru-RU" sz="22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b="1" dirty="0">
                          <a:solidFill>
                            <a:schemeClr val="bg1"/>
                          </a:solidFill>
                          <a:effectLst/>
                        </a:rPr>
                        <a:t>9 месяц</a:t>
                      </a:r>
                      <a:endParaRPr lang="ru-RU" sz="22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b="1" dirty="0">
                          <a:solidFill>
                            <a:schemeClr val="bg1"/>
                          </a:solidFill>
                          <a:effectLst/>
                        </a:rPr>
                        <a:t>10 месяц</a:t>
                      </a:r>
                      <a:endParaRPr lang="ru-RU" sz="22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b="1" dirty="0">
                          <a:solidFill>
                            <a:schemeClr val="bg1"/>
                          </a:solidFill>
                          <a:effectLst/>
                        </a:rPr>
                        <a:t>11 месяц</a:t>
                      </a:r>
                      <a:endParaRPr lang="ru-RU" sz="22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b="1" dirty="0">
                          <a:solidFill>
                            <a:schemeClr val="bg1"/>
                          </a:solidFill>
                          <a:effectLst/>
                        </a:rPr>
                        <a:t>12 месяц</a:t>
                      </a:r>
                      <a:endParaRPr lang="ru-RU" sz="22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709609"/>
                  </a:ext>
                </a:extLst>
              </a:tr>
              <a:tr h="7347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Количество книг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1400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1500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1500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1500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1500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1500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extLst>
                  <a:ext uri="{0D108BD9-81ED-4DB2-BD59-A6C34878D82A}">
                    <a16:rowId xmlns:a16="http://schemas.microsoft.com/office/drawing/2014/main" val="609141306"/>
                  </a:ext>
                </a:extLst>
              </a:tr>
              <a:tr h="7347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Итого выручка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7000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7500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7500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>
                          <a:effectLst/>
                        </a:rPr>
                        <a:t>7500</a:t>
                      </a:r>
                      <a:endParaRPr lang="ru-RU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7500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200" dirty="0">
                          <a:effectLst/>
                        </a:rPr>
                        <a:t>7500</a:t>
                      </a:r>
                      <a:endParaRPr lang="ru-RU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335" marR="76335" marT="0" marB="0" anchor="b"/>
                </a:tc>
                <a:extLst>
                  <a:ext uri="{0D108BD9-81ED-4DB2-BD59-A6C34878D82A}">
                    <a16:rowId xmlns:a16="http://schemas.microsoft.com/office/drawing/2014/main" val="175134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6588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D73B62-41EE-4099-B670-2B2BFF7A6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29" y="319314"/>
            <a:ext cx="4328886" cy="723446"/>
          </a:xfrm>
        </p:spPr>
        <p:txBody>
          <a:bodyPr>
            <a:normAutofit fontScale="90000"/>
          </a:bodyPr>
          <a:lstStyle/>
          <a:p>
            <a:r>
              <a:rPr lang="ru-RU" sz="2800" dirty="0">
                <a:latin typeface="Century" panose="02040604050505020304" pitchFamily="18" charset="0"/>
              </a:rPr>
              <a:t>4. Переменные издержки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8B9134D6-09E8-4D48-AAF5-23C56AD8B9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222311"/>
              </p:ext>
            </p:extLst>
          </p:nvPr>
        </p:nvGraphicFramePr>
        <p:xfrm>
          <a:off x="562429" y="1042760"/>
          <a:ext cx="10947399" cy="5495924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3030484">
                  <a:extLst>
                    <a:ext uri="{9D8B030D-6E8A-4147-A177-3AD203B41FA5}">
                      <a16:colId xmlns:a16="http://schemas.microsoft.com/office/drawing/2014/main" val="1564177932"/>
                    </a:ext>
                  </a:extLst>
                </a:gridCol>
                <a:gridCol w="1300578">
                  <a:extLst>
                    <a:ext uri="{9D8B030D-6E8A-4147-A177-3AD203B41FA5}">
                      <a16:colId xmlns:a16="http://schemas.microsoft.com/office/drawing/2014/main" val="1037100399"/>
                    </a:ext>
                  </a:extLst>
                </a:gridCol>
                <a:gridCol w="1300578">
                  <a:extLst>
                    <a:ext uri="{9D8B030D-6E8A-4147-A177-3AD203B41FA5}">
                      <a16:colId xmlns:a16="http://schemas.microsoft.com/office/drawing/2014/main" val="3495427723"/>
                    </a:ext>
                  </a:extLst>
                </a:gridCol>
                <a:gridCol w="1300578">
                  <a:extLst>
                    <a:ext uri="{9D8B030D-6E8A-4147-A177-3AD203B41FA5}">
                      <a16:colId xmlns:a16="http://schemas.microsoft.com/office/drawing/2014/main" val="1430379471"/>
                    </a:ext>
                  </a:extLst>
                </a:gridCol>
                <a:gridCol w="1300578">
                  <a:extLst>
                    <a:ext uri="{9D8B030D-6E8A-4147-A177-3AD203B41FA5}">
                      <a16:colId xmlns:a16="http://schemas.microsoft.com/office/drawing/2014/main" val="2410279467"/>
                    </a:ext>
                  </a:extLst>
                </a:gridCol>
                <a:gridCol w="1300578">
                  <a:extLst>
                    <a:ext uri="{9D8B030D-6E8A-4147-A177-3AD203B41FA5}">
                      <a16:colId xmlns:a16="http://schemas.microsoft.com/office/drawing/2014/main" val="3895866687"/>
                    </a:ext>
                  </a:extLst>
                </a:gridCol>
                <a:gridCol w="1414025">
                  <a:extLst>
                    <a:ext uri="{9D8B030D-6E8A-4147-A177-3AD203B41FA5}">
                      <a16:colId xmlns:a16="http://schemas.microsoft.com/office/drawing/2014/main" val="1418993279"/>
                    </a:ext>
                  </a:extLst>
                </a:gridCol>
              </a:tblGrid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ru-RU" sz="2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 месяц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 месяц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 месяц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4 месяц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 месяц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6 месяц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32379196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Переменные издержки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524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1154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1678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1993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2308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2729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99002530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Пакеты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80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180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260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310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360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430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75979409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Книги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800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950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1100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1300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29348549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Стоимость книг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235456369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Стоимость пакетов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0,3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0,3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0,3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0,3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0,3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0,3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36332535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Затраты на книги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1100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1600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1900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2200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2600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72336061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Затраты на пакеты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24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54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78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93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108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129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937460544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ru-RU" sz="2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</a:rPr>
                        <a:t>7 месяц</a:t>
                      </a:r>
                      <a:endParaRPr lang="ru-RU" sz="2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</a:rPr>
                        <a:t>8 месяц</a:t>
                      </a:r>
                      <a:endParaRPr lang="ru-RU" sz="2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</a:rPr>
                        <a:t>9 месяц</a:t>
                      </a:r>
                      <a:endParaRPr lang="ru-RU" sz="2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</a:rPr>
                        <a:t>10 месяц</a:t>
                      </a:r>
                      <a:endParaRPr lang="ru-RU" sz="2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</a:rPr>
                        <a:t>11 месяц</a:t>
                      </a:r>
                      <a:endParaRPr lang="ru-RU" sz="2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</a:rPr>
                        <a:t>12 месяц</a:t>
                      </a:r>
                      <a:endParaRPr lang="ru-RU" sz="2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4635803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Пакеты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460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95929053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Книги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1400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59155306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Затраты на книги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2800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3000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3000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3000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3000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3000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238777750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Затраты на пакеты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138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150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320967140"/>
                  </a:ext>
                </a:extLst>
              </a:tr>
              <a:tr h="3925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Переменные издержки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2938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3150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3150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3150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3150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3150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74105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56431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FBB23D-4FB5-4E4B-AC32-B30A0A676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249011"/>
            <a:ext cx="3458029" cy="650875"/>
          </a:xfrm>
        </p:spPr>
        <p:txBody>
          <a:bodyPr>
            <a:normAutofit fontScale="90000"/>
          </a:bodyPr>
          <a:lstStyle/>
          <a:p>
            <a:r>
              <a:rPr lang="ru-RU" sz="2800" dirty="0">
                <a:latin typeface="Century" panose="02040604050505020304" pitchFamily="18" charset="0"/>
              </a:rPr>
              <a:t>5. Прибыль и убытки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FE1390D-4E72-4B49-95BC-E890B20E8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242" y="899886"/>
            <a:ext cx="10039518" cy="263238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052B22A-1E5F-4EC6-8E44-4BBB3A0A3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419" y="3532268"/>
            <a:ext cx="6600339" cy="265161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0BE82C5-9256-428F-9B58-6B7F83FF5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240" y="3532268"/>
            <a:ext cx="3458029" cy="265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582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088C4D-EDB9-4750-8980-1E187F4E3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70167"/>
            <a:ext cx="10515600" cy="325755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Модель </a:t>
            </a:r>
            <a:r>
              <a:rPr lang="ru-RU" dirty="0" err="1">
                <a:latin typeface="Century" panose="02040604050505020304" pitchFamily="18" charset="0"/>
              </a:rPr>
              <a:t>Остервальдера</a:t>
            </a:r>
            <a:endParaRPr lang="LID4096" dirty="0">
              <a:latin typeface="Century" panose="020406040505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17E8278-5F03-4FEA-97B3-06FE0F4C7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" y="655421"/>
            <a:ext cx="10592348" cy="613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994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6DA31A-9AE1-4011-BA45-081EC639B7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3" y="-1413510"/>
            <a:ext cx="12398587" cy="9298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56718C-EAD0-474E-9582-87A9D0922A97}"/>
              </a:ext>
            </a:extLst>
          </p:cNvPr>
          <p:cNvSpPr txBox="1"/>
          <p:nvPr/>
        </p:nvSpPr>
        <p:spPr>
          <a:xfrm>
            <a:off x="1259840" y="2390894"/>
            <a:ext cx="62585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 dirty="0">
                <a:solidFill>
                  <a:schemeClr val="bg1"/>
                </a:solidFill>
                <a:latin typeface="Century" panose="02040604050505020304" pitchFamily="18" charset="0"/>
              </a:rPr>
              <a:t>PEACE</a:t>
            </a:r>
            <a:endParaRPr lang="ru-RU" sz="32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944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924AE6-AFFD-423D-875F-E0506FBEA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892175"/>
          </a:xfrm>
        </p:spPr>
        <p:txBody>
          <a:bodyPr/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Исследование проблемы</a:t>
            </a:r>
            <a:endParaRPr lang="LID4096" dirty="0">
              <a:latin typeface="Century" panose="02040604050505020304" pitchFamily="18" charset="0"/>
            </a:endParaRPr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ECDFA05C-3F38-4E7F-AAD8-B0488A9830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2250225"/>
              </p:ext>
            </p:extLst>
          </p:nvPr>
        </p:nvGraphicFramePr>
        <p:xfrm>
          <a:off x="2673350" y="1120775"/>
          <a:ext cx="6845300" cy="5372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9380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43396B-189E-4DED-82DD-F23812507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4889"/>
            <a:ext cx="10515600" cy="466148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Исследование проблемы</a:t>
            </a:r>
            <a:endParaRPr lang="LID4096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277B4069-B0C8-4F3A-B22E-D82B3B2CB1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7495726"/>
              </p:ext>
            </p:extLst>
          </p:nvPr>
        </p:nvGraphicFramePr>
        <p:xfrm>
          <a:off x="838200" y="953036"/>
          <a:ext cx="11033166" cy="5690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82968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43396B-189E-4DED-82DD-F23812507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861"/>
            <a:ext cx="10515600" cy="466148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Исследование проблемы</a:t>
            </a:r>
            <a:endParaRPr lang="LID4096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277B4069-B0C8-4F3A-B22E-D82B3B2CB14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58834" y="992805"/>
          <a:ext cx="11033166" cy="5690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F3683C29-FFC3-4237-8A0E-E92FC7BF16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7172547"/>
              </p:ext>
            </p:extLst>
          </p:nvPr>
        </p:nvGraphicFramePr>
        <p:xfrm>
          <a:off x="1692893" y="662009"/>
          <a:ext cx="8806213" cy="60492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09336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43396B-189E-4DED-82DD-F23812507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861"/>
            <a:ext cx="10515600" cy="466148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Исследование проблемы</a:t>
            </a:r>
            <a:endParaRPr lang="LID4096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277B4069-B0C8-4F3A-B22E-D82B3B2CB14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58834" y="992805"/>
          <a:ext cx="11033166" cy="5690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F3683C29-FFC3-4237-8A0E-E92FC7BF16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1797661"/>
              </p:ext>
            </p:extLst>
          </p:nvPr>
        </p:nvGraphicFramePr>
        <p:xfrm>
          <a:off x="1692893" y="662009"/>
          <a:ext cx="8806213" cy="60492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01346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7000"/>
            <a:lum/>
          </a:blip>
          <a:srcRect/>
          <a:stretch>
            <a:fillRect t="-1000" r="-22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6E0CA9-2A05-49F6-8212-011722B17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579" y="416592"/>
            <a:ext cx="4251960" cy="974097"/>
          </a:xfrm>
        </p:spPr>
        <p:txBody>
          <a:bodyPr/>
          <a:lstStyle/>
          <a:p>
            <a:pPr algn="ctr"/>
            <a:r>
              <a:rPr lang="ru-RU" dirty="0">
                <a:latin typeface="Century" panose="02040604050505020304" pitchFamily="18" charset="0"/>
              </a:rPr>
              <a:t>Проблема</a:t>
            </a:r>
            <a:endParaRPr lang="LID4096" dirty="0">
              <a:latin typeface="Century" panose="020406040505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55192A-76D7-4576-91F6-EFB0436E1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533" y="1390689"/>
            <a:ext cx="6289040" cy="3812216"/>
          </a:xfrm>
        </p:spPr>
        <p:txBody>
          <a:bodyPr>
            <a:noAutofit/>
          </a:bodyPr>
          <a:lstStyle/>
          <a:p>
            <a:r>
              <a:rPr lang="ru-RU" sz="2400" dirty="0">
                <a:latin typeface="Century" panose="02040604050505020304" pitchFamily="18" charset="0"/>
              </a:rPr>
              <a:t>Захламление книгами пространства за их ненадобностью в домах</a:t>
            </a:r>
            <a:r>
              <a:rPr lang="en-US" sz="2400" dirty="0">
                <a:latin typeface="Century" panose="02040604050505020304" pitchFamily="18" charset="0"/>
              </a:rPr>
              <a:t>;</a:t>
            </a:r>
          </a:p>
          <a:p>
            <a:r>
              <a:rPr lang="ru-RU" sz="2400" dirty="0">
                <a:latin typeface="Century" panose="02040604050505020304" pitchFamily="18" charset="0"/>
              </a:rPr>
              <a:t>Высокая стоимость книг (средняя стоимость новых изданий художественной и нон-фикшн литературы составляет около 15-20 рублей)</a:t>
            </a:r>
            <a:r>
              <a:rPr lang="en-US" sz="2400" dirty="0">
                <a:latin typeface="Century" panose="02040604050505020304" pitchFamily="18" charset="0"/>
              </a:rPr>
              <a:t>;</a:t>
            </a:r>
          </a:p>
          <a:p>
            <a:r>
              <a:rPr lang="ru-RU" sz="2400" dirty="0">
                <a:latin typeface="Century" panose="02040604050505020304" pitchFamily="18" charset="0"/>
              </a:rPr>
              <a:t>Отсутствие редких букинистических экземпляров.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A698316-F1E2-4A74-951A-B025927E0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7388" l="1429" r="97857">
                        <a14:backgroundMark x1="21786" y1="70149" x2="22738" y2="62313"/>
                        <a14:backgroundMark x1="23810" y1="55597" x2="23810" y2="55597"/>
                        <a14:backgroundMark x1="24643" y1="48507" x2="24643" y2="48507"/>
                        <a14:backgroundMark x1="64048" y1="70896" x2="67738" y2="51493"/>
                      </a14:backgroundRemoval>
                    </a14:imgEffect>
                    <a14:imgEffect>
                      <a14:brightnessContrast bright="-3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867" y="1765263"/>
            <a:ext cx="5583257" cy="17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370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060236-3780-4C20-9754-0577823FD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0125" y="665592"/>
            <a:ext cx="4351421" cy="681409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dirty="0">
                <a:latin typeface="Century" panose="02040604050505020304" pitchFamily="18" charset="0"/>
              </a:rPr>
              <a:t>Решение</a:t>
            </a:r>
            <a:endParaRPr lang="LID4096" dirty="0">
              <a:latin typeface="Century" panose="020406040505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3FCC51-1A61-4B62-B126-EA5DC7FBA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6816" y="1548942"/>
            <a:ext cx="7177184" cy="34167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>
                <a:latin typeface="Century" panose="02040604050505020304" pitchFamily="18" charset="0"/>
              </a:rPr>
              <a:t>Мы представляем вашему вниманию букинистический магазин </a:t>
            </a:r>
            <a:r>
              <a:rPr lang="en-US" sz="3200" dirty="0">
                <a:latin typeface="Century" panose="02040604050505020304" pitchFamily="18" charset="0"/>
              </a:rPr>
              <a:t>“Urd”</a:t>
            </a:r>
            <a:r>
              <a:rPr lang="ru-RU" sz="3200" dirty="0">
                <a:latin typeface="Century" panose="02040604050505020304" pitchFamily="18" charset="0"/>
              </a:rPr>
              <a:t>, который позволить удовлетворить желания людей, столкнувшихся с одной из вышеописанных проблем.</a:t>
            </a:r>
            <a:endParaRPr lang="LID4096" sz="3200" dirty="0">
              <a:latin typeface="Century" panose="020406040505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9D146B7-8396-49DA-960C-630753A09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874573"/>
            <a:ext cx="3865822" cy="387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52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E420D2-587A-49EB-9924-D232BBD10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6001"/>
          </a:xfrm>
        </p:spPr>
        <p:txBody>
          <a:bodyPr/>
          <a:lstStyle/>
          <a:p>
            <a:pPr algn="ctr"/>
            <a:r>
              <a:rPr lang="ru-RU" b="1" dirty="0">
                <a:latin typeface="Century" panose="02040604050505020304" pitchFamily="18" charset="0"/>
              </a:rPr>
              <a:t>С</a:t>
            </a:r>
            <a:r>
              <a:rPr lang="ru-RU" dirty="0">
                <a:latin typeface="Century" panose="02040604050505020304" pitchFamily="18" charset="0"/>
              </a:rPr>
              <a:t>тратегическое управление</a:t>
            </a:r>
            <a:endParaRPr lang="LID4096" dirty="0">
              <a:latin typeface="Century" panose="020406040505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C6B89D-19EA-4769-8C12-600CD5BDA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6716" y="4264128"/>
            <a:ext cx="10515600" cy="2522752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ru-RU" dirty="0">
                <a:latin typeface="Century" panose="02040604050505020304" pitchFamily="18" charset="0"/>
              </a:rPr>
              <a:t>Занимать лидирующие позиции в перепродаже поддержанных книг в Беларуси к 2023 году.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endParaRPr lang="en-US" dirty="0">
              <a:latin typeface="Century" panose="02040604050505020304" pitchFamily="18" charset="0"/>
            </a:endParaRP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ru-RU" dirty="0">
                <a:latin typeface="Century" panose="02040604050505020304" pitchFamily="18" charset="0"/>
              </a:rPr>
              <a:t>Снизить импорт российских книг к 2024 году на 8</a:t>
            </a:r>
            <a:r>
              <a:rPr lang="en-US" dirty="0">
                <a:latin typeface="Century" panose="02040604050505020304" pitchFamily="18" charset="0"/>
              </a:rPr>
              <a:t>%</a:t>
            </a:r>
            <a:r>
              <a:rPr lang="be-BY" dirty="0">
                <a:latin typeface="Century" panose="02040604050505020304" pitchFamily="18" charset="0"/>
              </a:rPr>
              <a:t>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endParaRPr lang="be-BY" dirty="0">
              <a:latin typeface="Century" panose="02040604050505020304" pitchFamily="18" charset="0"/>
            </a:endParaRP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ru-RU" dirty="0">
                <a:latin typeface="Century" panose="02040604050505020304" pitchFamily="18" charset="0"/>
              </a:rPr>
              <a:t>Снизить вырубку лесов в Беларуси на 5</a:t>
            </a:r>
            <a:r>
              <a:rPr lang="en-US" dirty="0">
                <a:latin typeface="Century" panose="02040604050505020304" pitchFamily="18" charset="0"/>
              </a:rPr>
              <a:t>% </a:t>
            </a:r>
            <a:r>
              <a:rPr lang="ru-RU" dirty="0">
                <a:latin typeface="Century" panose="02040604050505020304" pitchFamily="18" charset="0"/>
              </a:rPr>
              <a:t>к 2024 году.</a:t>
            </a:r>
            <a:endParaRPr lang="be-BY" dirty="0">
              <a:latin typeface="Century" panose="02040604050505020304" pitchFamily="18" charset="0"/>
            </a:endParaRPr>
          </a:p>
          <a:p>
            <a:pPr>
              <a:lnSpc>
                <a:spcPct val="80000"/>
              </a:lnSpc>
              <a:spcBef>
                <a:spcPts val="0"/>
              </a:spcBef>
            </a:pPr>
            <a:endParaRPr lang="en-US" dirty="0">
              <a:latin typeface="Century" panose="020406040505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7A1C356-1F66-4C74-BED8-7004273051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969" b="84766" l="16111" r="81778">
                        <a14:foregroundMark x1="51778" y1="51172" x2="51778" y2="51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69" y="1203100"/>
            <a:ext cx="1973179" cy="12223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814E23-8AE9-4318-A2CD-552D2CB6D03D}"/>
              </a:ext>
            </a:extLst>
          </p:cNvPr>
          <p:cNvSpPr txBox="1"/>
          <p:nvPr/>
        </p:nvSpPr>
        <p:spPr>
          <a:xfrm>
            <a:off x="1796716" y="1383689"/>
            <a:ext cx="9922042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" panose="02040604050505020304" pitchFamily="18" charset="0"/>
                <a:ea typeface="+mn-ea"/>
                <a:cs typeface="+mn-cs"/>
              </a:rPr>
              <a:t>Свести к минимуму необходимость в печати новых книг, и, как следствие, снизить вырубку лесов и сохранить окружающую среду.</a:t>
            </a:r>
          </a:p>
          <a:p>
            <a:endParaRPr lang="LID4096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B5FACFB-CB3A-47D5-9BCA-A631A043D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3537" y1="49601" x2="13537" y2="49601"/>
                        <a14:foregroundMark x1="24024" y1="51037" x2="24024" y2="51037"/>
                        <a14:foregroundMark x1="30976" y1="51834" x2="30976" y2="51834"/>
                        <a14:foregroundMark x1="45732" y1="42424" x2="45732" y2="42424"/>
                        <a14:foregroundMark x1="57927" y1="29665" x2="57927" y2="29665"/>
                        <a14:foregroundMark x1="62805" y1="35247" x2="62805" y2="35247"/>
                        <a14:foregroundMark x1="95976" y1="7656" x2="95976" y2="76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88711">
            <a:off x="431858" y="2597714"/>
            <a:ext cx="1382629" cy="10572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1A9FDD-C3AB-477B-8721-E2455E5A9045}"/>
              </a:ext>
            </a:extLst>
          </p:cNvPr>
          <p:cNvSpPr txBox="1"/>
          <p:nvPr/>
        </p:nvSpPr>
        <p:spPr>
          <a:xfrm>
            <a:off x="1796716" y="2618000"/>
            <a:ext cx="9726529" cy="174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2800" b="0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" panose="02040604050505020304" pitchFamily="18" charset="0"/>
                <a:ea typeface="+mn-ea"/>
                <a:cs typeface="+mn-cs"/>
              </a:rPr>
              <a:t>Вдохнуть в старые книги вторую жизнь, став посредниками между людьми, желающими избавиться от ненужных старых книг, и людьми, желающими такие книги приобрести.</a:t>
            </a:r>
          </a:p>
          <a:p>
            <a:endParaRPr lang="LID4096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34C1F5B-B33A-431D-858C-6226C5639F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31019" y1="43348" x2="31019" y2="433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55" y="4188907"/>
            <a:ext cx="1189121" cy="128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7106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</TotalTime>
  <Words>702</Words>
  <Application>Microsoft Office PowerPoint</Application>
  <PresentationFormat>Широкоэкранный</PresentationFormat>
  <Paragraphs>280</Paragraphs>
  <Slides>27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Century</vt:lpstr>
      <vt:lpstr>Тема Office</vt:lpstr>
      <vt:lpstr>Лист Microsoft Excel</vt:lpstr>
      <vt:lpstr>Презентация PowerPoint</vt:lpstr>
      <vt:lpstr>Команда ООО “Urd”:</vt:lpstr>
      <vt:lpstr>Исследование проблемы</vt:lpstr>
      <vt:lpstr>Исследование проблемы</vt:lpstr>
      <vt:lpstr>Исследование проблемы</vt:lpstr>
      <vt:lpstr>Исследование проблемы</vt:lpstr>
      <vt:lpstr>Проблема</vt:lpstr>
      <vt:lpstr>Решение</vt:lpstr>
      <vt:lpstr>Стратегическое управление</vt:lpstr>
      <vt:lpstr>SWOT - Анализ </vt:lpstr>
      <vt:lpstr>Как это работает?</vt:lpstr>
      <vt:lpstr>Интернет-магазин</vt:lpstr>
      <vt:lpstr>Интернет-магазин</vt:lpstr>
      <vt:lpstr>Интернет-магазин</vt:lpstr>
      <vt:lpstr>Целевая аудитория</vt:lpstr>
      <vt:lpstr>Презентация PowerPoint</vt:lpstr>
      <vt:lpstr>Презентация PowerPoint</vt:lpstr>
      <vt:lpstr>Анализ конкурентов</vt:lpstr>
      <vt:lpstr>Презентация PowerPoint</vt:lpstr>
      <vt:lpstr>Презентация PowerPoint</vt:lpstr>
      <vt:lpstr>Финансовый План</vt:lpstr>
      <vt:lpstr>2. Издержки</vt:lpstr>
      <vt:lpstr>3. План продаж</vt:lpstr>
      <vt:lpstr>4. Переменные издержки</vt:lpstr>
      <vt:lpstr>5. Прибыль и убытки</vt:lpstr>
      <vt:lpstr>Модель Остервальдера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Андрей Сенченко</dc:creator>
  <cp:lastModifiedBy>Dead Owwl</cp:lastModifiedBy>
  <cp:revision>15</cp:revision>
  <dcterms:created xsi:type="dcterms:W3CDTF">2019-05-15T12:02:51Z</dcterms:created>
  <dcterms:modified xsi:type="dcterms:W3CDTF">2021-12-04T02:08:52Z</dcterms:modified>
</cp:coreProperties>
</file>

<file path=docProps/thumbnail.jpeg>
</file>